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2"/>
  </p:sldMasterIdLst>
  <p:notesMasterIdLst>
    <p:notesMasterId r:id="rId33"/>
  </p:notesMasterIdLst>
  <p:sldIdLst>
    <p:sldId id="256" r:id="rId3"/>
    <p:sldId id="380" r:id="rId4"/>
    <p:sldId id="257" r:id="rId5"/>
    <p:sldId id="366" r:id="rId6"/>
    <p:sldId id="379" r:id="rId7"/>
    <p:sldId id="393" r:id="rId8"/>
    <p:sldId id="368" r:id="rId9"/>
    <p:sldId id="381" r:id="rId10"/>
    <p:sldId id="383" r:id="rId11"/>
    <p:sldId id="372" r:id="rId12"/>
    <p:sldId id="375" r:id="rId13"/>
    <p:sldId id="376" r:id="rId14"/>
    <p:sldId id="400" r:id="rId15"/>
    <p:sldId id="401" r:id="rId16"/>
    <p:sldId id="402" r:id="rId17"/>
    <p:sldId id="385" r:id="rId18"/>
    <p:sldId id="377" r:id="rId19"/>
    <p:sldId id="386" r:id="rId20"/>
    <p:sldId id="394" r:id="rId21"/>
    <p:sldId id="395" r:id="rId22"/>
    <p:sldId id="396" r:id="rId23"/>
    <p:sldId id="387" r:id="rId24"/>
    <p:sldId id="388" r:id="rId25"/>
    <p:sldId id="397" r:id="rId26"/>
    <p:sldId id="398" r:id="rId27"/>
    <p:sldId id="399" r:id="rId28"/>
    <p:sldId id="378" r:id="rId29"/>
    <p:sldId id="389" r:id="rId30"/>
    <p:sldId id="390" r:id="rId31"/>
    <p:sldId id="392" r:id="rId32"/>
  </p:sldIdLst>
  <p:sldSz cx="9144000" cy="5143500" type="screen16x9"/>
  <p:notesSz cx="9144000" cy="6858000"/>
  <p:embeddedFontLst>
    <p:embeddedFont>
      <p:font typeface="a고딕15" panose="02020600000000000000" pitchFamily="18" charset="-127"/>
      <p:regular r:id="rId34"/>
    </p:embeddedFont>
    <p:embeddedFont>
      <p:font typeface="a고딕18" panose="02020600000000000000" pitchFamily="18" charset="-127"/>
      <p:regular r:id="rId35"/>
    </p:embeddedFont>
    <p:embeddedFont>
      <p:font typeface="a고딕11" panose="02020600000000000000" pitchFamily="18" charset="-127"/>
      <p:regular r:id="rId36"/>
    </p:embeddedFont>
    <p:embeddedFont>
      <p:font typeface="a고딕13" panose="02020600000000000000" pitchFamily="18" charset="-127"/>
      <p:regular r:id="rId37"/>
    </p:embeddedFont>
    <p:embeddedFont>
      <p:font typeface="맑은 고딕" panose="020B0503020000020004" pitchFamily="50" charset="-127"/>
      <p:regular r:id="rId38"/>
      <p:bold r:id="rId3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75" userDrawn="1">
          <p15:clr>
            <a:srgbClr val="A4A3A4"/>
          </p15:clr>
        </p15:guide>
        <p15:guide id="2" pos="310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76091"/>
    <a:srgbClr val="6286A6"/>
    <a:srgbClr val="3B5A7D"/>
    <a:srgbClr val="448E85"/>
    <a:srgbClr val="F2F2F2"/>
    <a:srgbClr val="FF9966"/>
    <a:srgbClr val="427198"/>
    <a:srgbClr val="5E7C94"/>
    <a:srgbClr val="688EB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7" autoAdjust="0"/>
    <p:restoredTop sz="80161" autoAdjust="0"/>
  </p:normalViewPr>
  <p:slideViewPr>
    <p:cSldViewPr>
      <p:cViewPr varScale="1">
        <p:scale>
          <a:sx n="121" d="100"/>
          <a:sy n="121" d="100"/>
        </p:scale>
        <p:origin x="534" y="108"/>
      </p:cViewPr>
      <p:guideLst>
        <p:guide orient="horz" pos="1575"/>
        <p:guide pos="3107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6.fntdata"/><Relationship Id="rId21" Type="http://schemas.openxmlformats.org/officeDocument/2006/relationships/slide" Target="slides/slide19.xml"/><Relationship Id="rId34" Type="http://schemas.openxmlformats.org/officeDocument/2006/relationships/font" Target="fonts/font1.fntdata"/><Relationship Id="rId42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font" Target="fonts/font4.fntdata"/><Relationship Id="rId40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3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font" Target="fonts/font2.fntdata"/><Relationship Id="rId43" Type="http://schemas.openxmlformats.org/officeDocument/2006/relationships/tableStyles" Target="tableStyle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79AABD-13BD-444F-8D0D-D017224E7344}" type="datetimeFigureOut">
              <a:rPr lang="ko-KR" altLang="en-US" smtClean="0"/>
              <a:pPr/>
              <a:t>2019-03-28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066332-6F7D-48AC-9D8D-AF832F4C634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12087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066332-6F7D-48AC-9D8D-AF832F4C6340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34570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066332-6F7D-48AC-9D8D-AF832F4C6340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90533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066332-6F7D-48AC-9D8D-AF832F4C6340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91244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066332-6F7D-48AC-9D8D-AF832F4C6340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36151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066332-6F7D-48AC-9D8D-AF832F4C6340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09606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066332-6F7D-48AC-9D8D-AF832F4C6340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28682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066332-6F7D-48AC-9D8D-AF832F4C6340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62708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066332-6F7D-48AC-9D8D-AF832F4C6340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65299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066332-6F7D-48AC-9D8D-AF832F4C6340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7206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066332-6F7D-48AC-9D8D-AF832F4C6340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47495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066332-6F7D-48AC-9D8D-AF832F4C6340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49023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066332-6F7D-48AC-9D8D-AF832F4C6340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274325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066332-6F7D-48AC-9D8D-AF832F4C6340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89310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066332-6F7D-48AC-9D8D-AF832F4C6340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968027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066332-6F7D-48AC-9D8D-AF832F4C6340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071416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066332-6F7D-48AC-9D8D-AF832F4C6340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24263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066332-6F7D-48AC-9D8D-AF832F4C6340}" type="slidenum">
              <a:rPr lang="ko-KR" altLang="en-US" smtClean="0"/>
              <a:pPr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270523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066332-6F7D-48AC-9D8D-AF832F4C6340}" type="slidenum">
              <a:rPr lang="ko-KR" altLang="en-US" smtClean="0"/>
              <a:pPr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105984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066332-6F7D-48AC-9D8D-AF832F4C6340}" type="slidenum">
              <a:rPr lang="ko-KR" altLang="en-US" smtClean="0"/>
              <a:pPr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836049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066332-6F7D-48AC-9D8D-AF832F4C6340}" type="slidenum">
              <a:rPr lang="ko-KR" altLang="en-US" smtClean="0"/>
              <a:pPr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74008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066332-6F7D-48AC-9D8D-AF832F4C6340}" type="slidenum">
              <a:rPr lang="ko-KR" altLang="en-US" smtClean="0"/>
              <a:pPr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167431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066332-6F7D-48AC-9D8D-AF832F4C6340}" type="slidenum">
              <a:rPr lang="ko-KR" altLang="en-US" smtClean="0"/>
              <a:pPr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56874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066332-6F7D-48AC-9D8D-AF832F4C6340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733189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066332-6F7D-48AC-9D8D-AF832F4C6340}" type="slidenum">
              <a:rPr lang="ko-KR" altLang="en-US" smtClean="0"/>
              <a:pPr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56505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066332-6F7D-48AC-9D8D-AF832F4C6340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17231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066332-6F7D-48AC-9D8D-AF832F4C6340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8158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066332-6F7D-48AC-9D8D-AF832F4C6340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66439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066332-6F7D-48AC-9D8D-AF832F4C6340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60163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066332-6F7D-48AC-9D8D-AF832F4C6340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65338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066332-6F7D-48AC-9D8D-AF832F4C6340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32417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3C52E-A1EA-4317-B076-0E10104B17CF}" type="datetime1">
              <a:rPr lang="ko-KR" altLang="en-US" smtClean="0"/>
              <a:t>2019-03-28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6C3F-4EDC-4210-A114-28CDD4F1CA8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49605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F8F4B-A526-48F0-BF55-A5742211C5CF}" type="datetime1">
              <a:rPr lang="ko-KR" altLang="en-US" smtClean="0"/>
              <a:t>2019-03-28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6C3F-4EDC-4210-A114-28CDD4F1CA8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28326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158084-E9E4-4A2D-9ACD-C33EB2455E6C}" type="datetime1">
              <a:rPr lang="ko-KR" altLang="en-US" smtClean="0"/>
              <a:t>2019-03-28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6C3F-4EDC-4210-A114-28CDD4F1CA8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59899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C7B0A-B13B-4892-AEA2-DE554B117F1F}" type="datetime1">
              <a:rPr lang="ko-KR" altLang="en-US" smtClean="0"/>
              <a:t>2019-03-28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6C3F-4EDC-4210-A114-28CDD4F1CA8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82595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EBCE78-4D36-41B8-A468-4D6E0979B915}" type="datetime1">
              <a:rPr lang="ko-KR" altLang="en-US" smtClean="0"/>
              <a:t>2019-03-28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6C3F-4EDC-4210-A114-28CDD4F1CA8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66229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8D271-0CBB-4334-B28B-A507A766BDE2}" type="datetime1">
              <a:rPr lang="ko-KR" altLang="en-US" smtClean="0"/>
              <a:t>2019-03-28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6C3F-4EDC-4210-A114-28CDD4F1CA8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26602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37915-72FE-4692-99D5-50EAF352E6AC}" type="datetime1">
              <a:rPr lang="ko-KR" altLang="en-US" smtClean="0"/>
              <a:t>2019-03-28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6C3F-4EDC-4210-A114-28CDD4F1CA8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53052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1E1E4-9B5E-40AC-9A43-282A67760E59}" type="datetime1">
              <a:rPr lang="ko-KR" altLang="en-US" smtClean="0"/>
              <a:t>2019-03-28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6C3F-4EDC-4210-A114-28CDD4F1CA8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79695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66F72-98E5-42BF-957F-7E19F061CD8B}" type="datetime1">
              <a:rPr lang="ko-KR" altLang="en-US" smtClean="0"/>
              <a:t>2019-03-28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6C3F-4EDC-4210-A114-28CDD4F1CA8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60316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02DB1-AB5A-423E-9935-B73247B665F8}" type="datetime1">
              <a:rPr lang="ko-KR" altLang="en-US" smtClean="0"/>
              <a:t>2019-03-28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6C3F-4EDC-4210-A114-28CDD4F1CA8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93077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1D9C7-4778-4ABE-A168-FE1EDA296EB0}" type="datetime1">
              <a:rPr lang="ko-KR" altLang="en-US" smtClean="0"/>
              <a:t>2019-03-28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6C3F-4EDC-4210-A114-28CDD4F1CA8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6624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581838-DF3F-458E-AD96-A332CF1CE817}" type="datetime1">
              <a:rPr lang="ko-KR" altLang="en-US" smtClean="0"/>
              <a:t>2019-03-28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E66C3F-4EDC-4210-A114-28CDD4F1CA8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25398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python.org/downloads/release/python-360/" TargetMode="Externa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python.org/downloads/release/python-360/" TargetMode="Externa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 descr="실외, 옅은, 바닥, 하늘이(가) 표시된 사진&#10;&#10;매우 높은 신뢰도로 생성된 설명">
            <a:extLst>
              <a:ext uri="{FF2B5EF4-FFF2-40B4-BE49-F238E27FC236}">
                <a16:creationId xmlns="" xmlns:a16="http://schemas.microsoft.com/office/drawing/2014/main" id="{4306397A-3B95-45F3-9EB5-55F6F0CF5CB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="" xmlns:a16="http://schemas.microsoft.com/office/drawing/2014/main" id="{F12787E6-8762-4F3D-9BD8-C05D54C23C67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lumMod val="85000"/>
              <a:lumOff val="15000"/>
              <a:alpha val="18000"/>
            </a:schemeClr>
          </a:solidFill>
          <a:ln>
            <a:noFill/>
          </a:ln>
          <a:effectLst>
            <a:outerShdw blurRad="50800" dist="50800" dir="5400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="" xmlns:a16="http://schemas.microsoft.com/office/drawing/2014/main" id="{09150187-13A8-49DA-992B-09E2CACECC98}"/>
              </a:ext>
            </a:extLst>
          </p:cNvPr>
          <p:cNvSpPr/>
          <p:nvPr/>
        </p:nvSpPr>
        <p:spPr>
          <a:xfrm>
            <a:off x="0" y="1743658"/>
            <a:ext cx="9144000" cy="1656184"/>
          </a:xfrm>
          <a:prstGeom prst="rect">
            <a:avLst/>
          </a:prstGeom>
          <a:solidFill>
            <a:schemeClr val="tx1">
              <a:lumMod val="85000"/>
              <a:lumOff val="15000"/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1619672" y="1925041"/>
            <a:ext cx="5904656" cy="738664"/>
          </a:xfrm>
          <a:prstGeom prst="rect">
            <a:avLst/>
          </a:prstGeom>
          <a:noFill/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고딕18" panose="02020600000000000000" pitchFamily="18" charset="-127"/>
                <a:ea typeface="a고딕18" panose="02020600000000000000" pitchFamily="18" charset="-127"/>
              </a:rPr>
              <a:t>| </a:t>
            </a:r>
            <a:r>
              <a:rPr lang="ko-KR" altLang="en-US" sz="280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고딕18" panose="02020600000000000000" pitchFamily="18" charset="-127"/>
                <a:ea typeface="a고딕18" panose="02020600000000000000" pitchFamily="18" charset="-127"/>
              </a:rPr>
              <a:t>파이썬</a:t>
            </a:r>
            <a:r>
              <a:rPr lang="ko-KR" altLang="en-US" sz="28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고딕18" panose="02020600000000000000" pitchFamily="18" charset="-127"/>
                <a:ea typeface="a고딕18" panose="02020600000000000000" pitchFamily="18" charset="-127"/>
              </a:rPr>
              <a:t> </a:t>
            </a:r>
            <a:r>
              <a:rPr lang="ko-KR" altLang="en-US" sz="280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고딕18" panose="02020600000000000000" pitchFamily="18" charset="-127"/>
                <a:ea typeface="a고딕18" panose="02020600000000000000" pitchFamily="18" charset="-127"/>
              </a:rPr>
              <a:t>스터디</a:t>
            </a:r>
            <a:r>
              <a:rPr lang="ko-KR" altLang="en-US" sz="28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고딕18" panose="02020600000000000000" pitchFamily="18" charset="-127"/>
                <a:ea typeface="a고딕18" panose="02020600000000000000" pitchFamily="18" charset="-127"/>
              </a:rPr>
              <a:t> </a:t>
            </a:r>
            <a:r>
              <a:rPr lang="en-US" altLang="ko-KR" sz="2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고딕18" panose="02020600000000000000" pitchFamily="18" charset="-127"/>
                <a:ea typeface="a고딕18" panose="02020600000000000000" pitchFamily="18" charset="-127"/>
              </a:rPr>
              <a:t>|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BC0984A1-BC4F-40C1-846F-88144210DBBB}"/>
              </a:ext>
            </a:extLst>
          </p:cNvPr>
          <p:cNvSpPr txBox="1"/>
          <p:nvPr/>
        </p:nvSpPr>
        <p:spPr>
          <a:xfrm>
            <a:off x="2006588" y="2626002"/>
            <a:ext cx="5130824" cy="377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a고딕13" panose="02020600000000000000" pitchFamily="18" charset="-127"/>
                <a:ea typeface="a고딕13" panose="02020600000000000000" pitchFamily="18" charset="-127"/>
              </a:rPr>
              <a:t>1</a:t>
            </a:r>
            <a:r>
              <a:rPr lang="ko-KR" altLang="en-US" sz="1400" dirty="0"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a고딕13" panose="02020600000000000000" pitchFamily="18" charset="-127"/>
                <a:ea typeface="a고딕13" panose="02020600000000000000" pitchFamily="18" charset="-127"/>
              </a:rPr>
              <a:t>주차</a:t>
            </a:r>
          </a:p>
        </p:txBody>
      </p:sp>
    </p:spTree>
    <p:extLst>
      <p:ext uri="{BB962C8B-B14F-4D97-AF65-F5344CB8AC3E}">
        <p14:creationId xmlns:p14="http://schemas.microsoft.com/office/powerpoint/2010/main" val="1278428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 descr="실외, 옅은, 바닥, 하늘이(가) 표시된 사진&#10;&#10;매우 높은 신뢰도로 생성된 설명">
            <a:extLst>
              <a:ext uri="{FF2B5EF4-FFF2-40B4-BE49-F238E27FC236}">
                <a16:creationId xmlns="" xmlns:a16="http://schemas.microsoft.com/office/drawing/2014/main" id="{4306397A-3B95-45F3-9EB5-55F6F0CF5CB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="" xmlns:a16="http://schemas.microsoft.com/office/drawing/2014/main" id="{F12787E6-8762-4F3D-9BD8-C05D54C23C67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lumMod val="85000"/>
              <a:lumOff val="15000"/>
              <a:alpha val="18000"/>
            </a:schemeClr>
          </a:solidFill>
          <a:ln>
            <a:noFill/>
          </a:ln>
          <a:effectLst>
            <a:outerShdw blurRad="50800" dist="50800" dir="5400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="" xmlns:a16="http://schemas.microsoft.com/office/drawing/2014/main" id="{09150187-13A8-49DA-992B-09E2CACECC98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lumMod val="85000"/>
              <a:lumOff val="15000"/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1619672" y="2130981"/>
            <a:ext cx="5904656" cy="738664"/>
          </a:xfrm>
          <a:prstGeom prst="rect">
            <a:avLst/>
          </a:prstGeom>
          <a:noFill/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고딕18" panose="02020600000000000000" pitchFamily="18" charset="-127"/>
                <a:ea typeface="a고딕18" panose="02020600000000000000" pitchFamily="18" charset="-127"/>
              </a:rPr>
              <a:t>2</a:t>
            </a:r>
            <a:r>
              <a:rPr lang="en-US" altLang="ko-KR" sz="28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고딕18" panose="02020600000000000000" pitchFamily="18" charset="-127"/>
                <a:ea typeface="a고딕18" panose="02020600000000000000" pitchFamily="18" charset="-127"/>
              </a:rPr>
              <a:t>. </a:t>
            </a:r>
            <a:r>
              <a:rPr lang="ko-KR" altLang="en-US" sz="28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고딕18" panose="02020600000000000000" pitchFamily="18" charset="-127"/>
                <a:ea typeface="a고딕18" panose="02020600000000000000" pitchFamily="18" charset="-127"/>
              </a:rPr>
              <a:t>변수와 연산자 </a:t>
            </a:r>
            <a:endParaRPr lang="en-US" altLang="ko-KR" sz="2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고딕18" panose="02020600000000000000" pitchFamily="18" charset="-127"/>
              <a:ea typeface="a고딕18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749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실외, 옅은, 바닥, 하늘이(가) 표시된 사진&#10;&#10;매우 높은 신뢰도로 생성된 설명">
            <a:extLst>
              <a:ext uri="{FF2B5EF4-FFF2-40B4-BE49-F238E27FC236}">
                <a16:creationId xmlns="" xmlns:a16="http://schemas.microsoft.com/office/drawing/2014/main" id="{E14689D4-B4E9-4639-9673-B6D02D084D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326"/>
          <a:stretch/>
        </p:blipFill>
        <p:spPr>
          <a:xfrm>
            <a:off x="0" y="0"/>
            <a:ext cx="2256197" cy="5143500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0" y="0"/>
            <a:ext cx="2256196" cy="5143500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C81CE716-B5F4-4412-9B80-B272444D4F7B}"/>
              </a:ext>
            </a:extLst>
          </p:cNvPr>
          <p:cNvSpPr txBox="1"/>
          <p:nvPr/>
        </p:nvSpPr>
        <p:spPr>
          <a:xfrm>
            <a:off x="116842" y="1423063"/>
            <a:ext cx="202251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400" dirty="0" smtClean="0">
                <a:solidFill>
                  <a:srgbClr val="FF9966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변수와 연산자</a:t>
            </a:r>
            <a:endParaRPr lang="en-US" altLang="ko-KR" sz="2400" dirty="0">
              <a:solidFill>
                <a:schemeClr val="bg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C8BB1B8D-74C8-40FE-B46B-3402C9686BE8}"/>
              </a:ext>
            </a:extLst>
          </p:cNvPr>
          <p:cNvSpPr txBox="1"/>
          <p:nvPr/>
        </p:nvSpPr>
        <p:spPr>
          <a:xfrm>
            <a:off x="237694" y="2024039"/>
            <a:ext cx="1780808" cy="12695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700" dirty="0" smtClean="0">
                <a:solidFill>
                  <a:srgbClr val="92D050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변수</a:t>
            </a:r>
            <a:endParaRPr lang="en-US" altLang="ko-KR" sz="1700" dirty="0" smtClean="0">
              <a:solidFill>
                <a:srgbClr val="92D050"/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700" dirty="0" smtClean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연산자</a:t>
            </a:r>
            <a:endParaRPr lang="en-US" altLang="ko-KR" sz="1700" dirty="0" smtClean="0">
              <a:solidFill>
                <a:schemeClr val="bg1">
                  <a:lumMod val="65000"/>
                </a:schemeClr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700" dirty="0" err="1" smtClean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형변환</a:t>
            </a:r>
            <a:endParaRPr lang="en-US" altLang="ko-KR" sz="1700" dirty="0">
              <a:solidFill>
                <a:schemeClr val="bg1">
                  <a:lumMod val="65000"/>
                </a:schemeClr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="" xmlns:a16="http://schemas.microsoft.com/office/drawing/2014/main" id="{E10049C7-647C-4111-A262-0E31AC0C0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6C3F-4EDC-4210-A114-28CDD4F1CA83}" type="slidenum">
              <a:rPr lang="ko-KR" altLang="en-US" smtClean="0"/>
              <a:pPr/>
              <a:t>11</a:t>
            </a:fld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A55FC284-9947-4496-A946-FD3393B981E4}"/>
              </a:ext>
            </a:extLst>
          </p:cNvPr>
          <p:cNvSpPr txBox="1"/>
          <p:nvPr/>
        </p:nvSpPr>
        <p:spPr>
          <a:xfrm>
            <a:off x="2411760" y="416180"/>
            <a:ext cx="33127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latin typeface="a고딕15" panose="02020600000000000000" pitchFamily="18" charset="-127"/>
                <a:ea typeface="a고딕15" panose="02020600000000000000" pitchFamily="18" charset="-127"/>
              </a:rPr>
              <a:t>| </a:t>
            </a:r>
            <a:r>
              <a:rPr lang="ko-KR" altLang="en-US" sz="2400" b="1" dirty="0" smtClean="0">
                <a:latin typeface="a고딕15" panose="02020600000000000000" pitchFamily="18" charset="-127"/>
                <a:ea typeface="a고딕15" panose="02020600000000000000" pitchFamily="18" charset="-127"/>
              </a:rPr>
              <a:t>변수</a:t>
            </a:r>
            <a:endParaRPr lang="en-US" altLang="ko-KR" sz="240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9C9112D2-C353-41A9-8CED-39F9668431E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50" b="89987" l="6977" r="93225">
                        <a14:foregroundMark x1="13852" y1="58762" x2="7583" y2="65217"/>
                        <a14:foregroundMark x1="7583" y1="65217" x2="6977" y2="65349"/>
                        <a14:foregroundMark x1="57027" y1="72464" x2="58948" y2="77470"/>
                        <a14:foregroundMark x1="68959" y1="71146" x2="66734" y2="72727"/>
                        <a14:foregroundMark x1="78463" y1="71278" x2="75733" y2="73518"/>
                        <a14:foregroundMark x1="64105" y1="20553" x2="65217" y2="24901"/>
                        <a14:foregroundMark x1="71587" y1="17918" x2="71486" y2="20685"/>
                        <a14:foregroundMark x1="78429" y1="21080" x2="77654" y2="24111"/>
                        <a14:foregroundMark x1="78665" y1="20158" x2="78429" y2="21080"/>
                        <a14:foregroundMark x1="88777" y1="20158" x2="87563" y2="23847"/>
                        <a14:foregroundMark x1="93225" y1="17523" x2="92821" y2="18314"/>
                        <a14:backgroundMark x1="53589" y1="78788" x2="53589" y2="78788"/>
                        <a14:backgroundMark x1="78261" y1="74177" x2="78261" y2="74177"/>
                        <a14:backgroundMark x1="80688" y1="21080" x2="80688" y2="2108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680" y="314599"/>
            <a:ext cx="1262836" cy="96915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ABE71FBE-9417-4C1F-AD2D-CC6FBBC3C0F6}"/>
              </a:ext>
            </a:extLst>
          </p:cNvPr>
          <p:cNvSpPr txBox="1"/>
          <p:nvPr/>
        </p:nvSpPr>
        <p:spPr>
          <a:xfrm>
            <a:off x="2771800" y="1384618"/>
            <a:ext cx="4323428" cy="216982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err="1" smtClean="0"/>
              <a:t>int</a:t>
            </a:r>
            <a:r>
              <a:rPr lang="en-US" altLang="ko-KR" dirty="0" smtClean="0"/>
              <a:t> (</a:t>
            </a:r>
            <a:r>
              <a:rPr lang="ko-KR" altLang="en-US" dirty="0" smtClean="0"/>
              <a:t>정수</a:t>
            </a:r>
            <a:r>
              <a:rPr lang="en-US" altLang="ko-KR" dirty="0" smtClean="0"/>
              <a:t>) : 1, -5, 123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smtClean="0"/>
              <a:t>float </a:t>
            </a:r>
            <a:r>
              <a:rPr lang="en-US" altLang="ko-KR" dirty="0" smtClean="0"/>
              <a:t>(</a:t>
            </a:r>
            <a:r>
              <a:rPr lang="ko-KR" altLang="en-US" dirty="0" smtClean="0"/>
              <a:t>실수</a:t>
            </a:r>
            <a:r>
              <a:rPr lang="en-US" altLang="ko-KR" dirty="0" smtClean="0"/>
              <a:t>) : 0.5, -2.6, 7.0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smtClean="0"/>
              <a:t>char </a:t>
            </a:r>
            <a:r>
              <a:rPr lang="en-US" altLang="ko-KR" dirty="0" smtClean="0"/>
              <a:t>(</a:t>
            </a:r>
            <a:r>
              <a:rPr lang="ko-KR" altLang="en-US" dirty="0" smtClean="0"/>
              <a:t>문자</a:t>
            </a:r>
            <a:r>
              <a:rPr lang="en-US" altLang="ko-KR" dirty="0" smtClean="0"/>
              <a:t>) : ‘a’, ‘B’, ‘A’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smtClean="0"/>
              <a:t>string </a:t>
            </a:r>
            <a:r>
              <a:rPr lang="en-US" altLang="ko-KR" dirty="0" smtClean="0"/>
              <a:t>(</a:t>
            </a:r>
            <a:r>
              <a:rPr lang="ko-KR" altLang="en-US" dirty="0" smtClean="0"/>
              <a:t>문자열</a:t>
            </a:r>
            <a:r>
              <a:rPr lang="en-US" altLang="ko-KR" dirty="0" smtClean="0"/>
              <a:t>) : “ABC”, “Hello World</a:t>
            </a:r>
            <a:r>
              <a:rPr lang="en-US" altLang="ko-KR" dirty="0" smtClean="0"/>
              <a:t>”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smtClean="0"/>
              <a:t>bool (</a:t>
            </a:r>
            <a:r>
              <a:rPr lang="ko-KR" altLang="en-US" dirty="0" smtClean="0"/>
              <a:t>논리</a:t>
            </a:r>
            <a:r>
              <a:rPr lang="en-US" altLang="ko-KR" dirty="0" smtClean="0"/>
              <a:t>) : True (1), False (0)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937123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실외, 옅은, 바닥, 하늘이(가) 표시된 사진&#10;&#10;매우 높은 신뢰도로 생성된 설명">
            <a:extLst>
              <a:ext uri="{FF2B5EF4-FFF2-40B4-BE49-F238E27FC236}">
                <a16:creationId xmlns="" xmlns:a16="http://schemas.microsoft.com/office/drawing/2014/main" id="{E14689D4-B4E9-4639-9673-B6D02D084D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326"/>
          <a:stretch/>
        </p:blipFill>
        <p:spPr>
          <a:xfrm>
            <a:off x="0" y="0"/>
            <a:ext cx="2256197" cy="5143500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0" y="0"/>
            <a:ext cx="2256196" cy="5143500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C81CE716-B5F4-4412-9B80-B272444D4F7B}"/>
              </a:ext>
            </a:extLst>
          </p:cNvPr>
          <p:cNvSpPr txBox="1"/>
          <p:nvPr/>
        </p:nvSpPr>
        <p:spPr>
          <a:xfrm>
            <a:off x="116842" y="1423063"/>
            <a:ext cx="202251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400" dirty="0">
                <a:solidFill>
                  <a:srgbClr val="FF9966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변수와 연산자</a:t>
            </a:r>
            <a:endParaRPr lang="en-US" altLang="ko-KR" sz="2400" dirty="0">
              <a:solidFill>
                <a:schemeClr val="bg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C8BB1B8D-74C8-40FE-B46B-3402C9686BE8}"/>
              </a:ext>
            </a:extLst>
          </p:cNvPr>
          <p:cNvSpPr txBox="1"/>
          <p:nvPr/>
        </p:nvSpPr>
        <p:spPr>
          <a:xfrm>
            <a:off x="237694" y="2024039"/>
            <a:ext cx="1780808" cy="12695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700" dirty="0" smtClean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변수</a:t>
            </a:r>
            <a:endParaRPr lang="en-US" altLang="ko-KR" sz="1700" dirty="0">
              <a:solidFill>
                <a:schemeClr val="bg1">
                  <a:lumMod val="65000"/>
                </a:schemeClr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700" dirty="0" smtClean="0">
                <a:solidFill>
                  <a:srgbClr val="92D050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연산자</a:t>
            </a:r>
            <a:endParaRPr lang="en-US" altLang="ko-KR" sz="1700" dirty="0" smtClean="0">
              <a:solidFill>
                <a:srgbClr val="92D050"/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700" dirty="0" err="1" smtClean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형변환</a:t>
            </a:r>
            <a:endParaRPr lang="en-US" altLang="ko-KR" sz="1700" dirty="0">
              <a:solidFill>
                <a:schemeClr val="bg1">
                  <a:lumMod val="65000"/>
                </a:schemeClr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="" xmlns:a16="http://schemas.microsoft.com/office/drawing/2014/main" id="{E10049C7-647C-4111-A262-0E31AC0C0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6C3F-4EDC-4210-A114-28CDD4F1CA83}" type="slidenum">
              <a:rPr lang="ko-KR" altLang="en-US" smtClean="0"/>
              <a:pPr/>
              <a:t>12</a:t>
            </a:fld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A55FC284-9947-4496-A946-FD3393B981E4}"/>
              </a:ext>
            </a:extLst>
          </p:cNvPr>
          <p:cNvSpPr txBox="1"/>
          <p:nvPr/>
        </p:nvSpPr>
        <p:spPr>
          <a:xfrm>
            <a:off x="2411760" y="416180"/>
            <a:ext cx="33127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고딕15" panose="02020600000000000000" pitchFamily="18" charset="-127"/>
                <a:ea typeface="a고딕15" panose="02020600000000000000" pitchFamily="18" charset="-127"/>
              </a:rPr>
              <a:t>|</a:t>
            </a:r>
            <a:r>
              <a:rPr lang="en-US" altLang="ko-KR" sz="2400" dirty="0">
                <a:latin typeface="a고딕15" panose="02020600000000000000" pitchFamily="18" charset="-127"/>
                <a:ea typeface="a고딕15" panose="02020600000000000000" pitchFamily="18" charset="-127"/>
              </a:rPr>
              <a:t> </a:t>
            </a:r>
            <a:r>
              <a:rPr lang="ko-KR" altLang="en-US" sz="2400" dirty="0" smtClean="0">
                <a:latin typeface="a고딕15" panose="02020600000000000000" pitchFamily="18" charset="-127"/>
                <a:ea typeface="a고딕15" panose="02020600000000000000" pitchFamily="18" charset="-127"/>
              </a:rPr>
              <a:t>연산자</a:t>
            </a:r>
            <a:endParaRPr lang="en-US" altLang="ko-KR" sz="240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9C9112D2-C353-41A9-8CED-39F9668431E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50" b="89987" l="6977" r="93225">
                        <a14:foregroundMark x1="13852" y1="58762" x2="7583" y2="65217"/>
                        <a14:foregroundMark x1="7583" y1="65217" x2="6977" y2="65349"/>
                        <a14:foregroundMark x1="57027" y1="72464" x2="58948" y2="77470"/>
                        <a14:foregroundMark x1="68959" y1="71146" x2="66734" y2="72727"/>
                        <a14:foregroundMark x1="78463" y1="71278" x2="75733" y2="73518"/>
                        <a14:foregroundMark x1="64105" y1="20553" x2="65217" y2="24901"/>
                        <a14:foregroundMark x1="71587" y1="17918" x2="71486" y2="20685"/>
                        <a14:foregroundMark x1="78429" y1="21080" x2="77654" y2="24111"/>
                        <a14:foregroundMark x1="78665" y1="20158" x2="78429" y2="21080"/>
                        <a14:foregroundMark x1="88777" y1="20158" x2="87563" y2="23847"/>
                        <a14:foregroundMark x1="93225" y1="17523" x2="92821" y2="18314"/>
                        <a14:backgroundMark x1="53589" y1="78788" x2="53589" y2="78788"/>
                        <a14:backgroundMark x1="78261" y1="74177" x2="78261" y2="74177"/>
                        <a14:backgroundMark x1="80688" y1="21080" x2="80688" y2="2108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680" y="314599"/>
            <a:ext cx="1262836" cy="96915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ABE71FBE-9417-4C1F-AD2D-CC6FBBC3C0F6}"/>
              </a:ext>
            </a:extLst>
          </p:cNvPr>
          <p:cNvSpPr txBox="1"/>
          <p:nvPr/>
        </p:nvSpPr>
        <p:spPr>
          <a:xfrm>
            <a:off x="2752876" y="1219045"/>
            <a:ext cx="184731" cy="454292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>
              <a:lnSpc>
                <a:spcPct val="150000"/>
              </a:lnSpc>
            </a:pPr>
            <a:endParaRPr lang="en-US" altLang="ko-KR" dirty="0" smtClean="0"/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ABE71FBE-9417-4C1F-AD2D-CC6FBBC3C0F6}"/>
              </a:ext>
            </a:extLst>
          </p:cNvPr>
          <p:cNvSpPr txBox="1"/>
          <p:nvPr/>
        </p:nvSpPr>
        <p:spPr>
          <a:xfrm>
            <a:off x="2540267" y="1219045"/>
            <a:ext cx="5563540" cy="34163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smtClean="0"/>
              <a:t>+ , - , * , </a:t>
            </a:r>
            <a:r>
              <a:rPr lang="en-US" altLang="ko-KR" dirty="0" smtClean="0"/>
              <a:t>/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smtClean="0"/>
              <a:t>% (</a:t>
            </a:r>
            <a:r>
              <a:rPr lang="ko-KR" altLang="en-US" dirty="0" smtClean="0"/>
              <a:t>나머지</a:t>
            </a:r>
            <a:r>
              <a:rPr lang="en-US" altLang="ko-KR" dirty="0" smtClean="0"/>
              <a:t>), ** (</a:t>
            </a:r>
            <a:r>
              <a:rPr lang="ko-KR" altLang="en-US" dirty="0" smtClean="0"/>
              <a:t>제곱</a:t>
            </a:r>
            <a:r>
              <a:rPr lang="en-US" altLang="ko-KR" dirty="0" smtClean="0"/>
              <a:t>)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smtClean="0"/>
              <a:t>**0.5 (</a:t>
            </a:r>
            <a:r>
              <a:rPr lang="ko-KR" altLang="en-US" dirty="0" smtClean="0"/>
              <a:t>제곱근</a:t>
            </a:r>
            <a:r>
              <a:rPr lang="en-US" altLang="ko-KR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smtClean="0"/>
              <a:t>= (</a:t>
            </a:r>
            <a:r>
              <a:rPr lang="ko-KR" altLang="en-US" dirty="0" smtClean="0"/>
              <a:t>대입 연산자</a:t>
            </a:r>
            <a:r>
              <a:rPr lang="en-US" altLang="ko-KR" dirty="0" smtClean="0"/>
              <a:t>)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smtClean="0"/>
              <a:t>a = a + b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sz="1500" dirty="0" smtClean="0">
                <a:sym typeface="Wingdings" panose="05000000000000000000" pitchFamily="2" charset="2"/>
              </a:rPr>
              <a:t> </a:t>
            </a:r>
            <a:r>
              <a:rPr lang="en-US" altLang="ko-KR" sz="1500" dirty="0" err="1" smtClean="0">
                <a:sym typeface="Wingdings" panose="05000000000000000000" pitchFamily="2" charset="2"/>
              </a:rPr>
              <a:t>a+b</a:t>
            </a:r>
            <a:r>
              <a:rPr lang="ko-KR" altLang="en-US" sz="1500" dirty="0" smtClean="0">
                <a:sym typeface="Wingdings" panose="05000000000000000000" pitchFamily="2" charset="2"/>
              </a:rPr>
              <a:t>의 값을 </a:t>
            </a:r>
            <a:r>
              <a:rPr lang="en-US" altLang="ko-KR" sz="1500" dirty="0" smtClean="0">
                <a:sym typeface="Wingdings" panose="05000000000000000000" pitchFamily="2" charset="2"/>
              </a:rPr>
              <a:t>a</a:t>
            </a:r>
            <a:r>
              <a:rPr lang="ko-KR" altLang="en-US" sz="1500" dirty="0" smtClean="0">
                <a:sym typeface="Wingdings" panose="05000000000000000000" pitchFamily="2" charset="2"/>
              </a:rPr>
              <a:t>에 저장한다</a:t>
            </a:r>
            <a:endParaRPr lang="en-US" altLang="ko-KR" sz="1500" dirty="0" smtClean="0"/>
          </a:p>
        </p:txBody>
      </p:sp>
      <p:sp>
        <p:nvSpPr>
          <p:cNvPr id="15" name="직사각형 14"/>
          <p:cNvSpPr/>
          <p:nvPr/>
        </p:nvSpPr>
        <p:spPr>
          <a:xfrm>
            <a:off x="6245687" y="1089870"/>
            <a:ext cx="2748625" cy="313791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rgbClr val="002060"/>
                </a:solidFill>
              </a:rPr>
              <a:t>print(</a:t>
            </a:r>
            <a:r>
              <a:rPr lang="en-US" altLang="ko-KR" dirty="0" err="1" smtClean="0">
                <a:solidFill>
                  <a:schemeClr val="tx1"/>
                </a:solidFill>
              </a:rPr>
              <a:t>a+b</a:t>
            </a:r>
            <a:r>
              <a:rPr lang="en-US" altLang="ko-KR" dirty="0" smtClean="0">
                <a:solidFill>
                  <a:srgbClr val="002060"/>
                </a:solidFill>
              </a:rPr>
              <a:t>)</a:t>
            </a:r>
          </a:p>
          <a:p>
            <a:r>
              <a:rPr lang="en-US" altLang="ko-KR" dirty="0" smtClean="0">
                <a:solidFill>
                  <a:srgbClr val="002060"/>
                </a:solidFill>
              </a:rPr>
              <a:t>print(</a:t>
            </a:r>
            <a:r>
              <a:rPr lang="en-US" altLang="ko-KR" dirty="0" smtClean="0">
                <a:solidFill>
                  <a:schemeClr val="tx1"/>
                </a:solidFill>
              </a:rPr>
              <a:t>a-b</a:t>
            </a:r>
            <a:r>
              <a:rPr lang="en-US" altLang="ko-KR" dirty="0" smtClean="0">
                <a:solidFill>
                  <a:srgbClr val="002060"/>
                </a:solidFill>
              </a:rPr>
              <a:t>)</a:t>
            </a:r>
          </a:p>
          <a:p>
            <a:r>
              <a:rPr lang="en-US" altLang="ko-KR" dirty="0" smtClean="0">
                <a:solidFill>
                  <a:srgbClr val="002060"/>
                </a:solidFill>
              </a:rPr>
              <a:t>print(</a:t>
            </a:r>
            <a:r>
              <a:rPr lang="en-US" altLang="ko-KR" dirty="0" smtClean="0">
                <a:solidFill>
                  <a:schemeClr val="tx1"/>
                </a:solidFill>
              </a:rPr>
              <a:t>a*b</a:t>
            </a:r>
            <a:r>
              <a:rPr lang="en-US" altLang="ko-KR" dirty="0" smtClean="0">
                <a:solidFill>
                  <a:srgbClr val="002060"/>
                </a:solidFill>
              </a:rPr>
              <a:t>)</a:t>
            </a:r>
          </a:p>
          <a:p>
            <a:r>
              <a:rPr lang="en-US" altLang="ko-KR" dirty="0" smtClean="0">
                <a:solidFill>
                  <a:srgbClr val="002060"/>
                </a:solidFill>
              </a:rPr>
              <a:t>print(</a:t>
            </a:r>
            <a:r>
              <a:rPr lang="en-US" altLang="ko-KR" dirty="0" smtClean="0">
                <a:solidFill>
                  <a:schemeClr val="tx1"/>
                </a:solidFill>
              </a:rPr>
              <a:t>a/b</a:t>
            </a:r>
            <a:r>
              <a:rPr lang="en-US" altLang="ko-KR" dirty="0" smtClean="0">
                <a:solidFill>
                  <a:srgbClr val="002060"/>
                </a:solidFill>
              </a:rPr>
              <a:t>)</a:t>
            </a:r>
          </a:p>
          <a:p>
            <a:r>
              <a:rPr lang="en-US" altLang="ko-KR" dirty="0" smtClean="0">
                <a:solidFill>
                  <a:srgbClr val="002060"/>
                </a:solidFill>
              </a:rPr>
              <a:t>print(</a:t>
            </a:r>
            <a:r>
              <a:rPr lang="en-US" altLang="ko-KR" dirty="0" err="1" smtClean="0">
                <a:solidFill>
                  <a:schemeClr val="tx1"/>
                </a:solidFill>
              </a:rPr>
              <a:t>a%b</a:t>
            </a:r>
            <a:r>
              <a:rPr lang="en-US" altLang="ko-KR" dirty="0" smtClean="0">
                <a:solidFill>
                  <a:srgbClr val="002060"/>
                </a:solidFill>
              </a:rPr>
              <a:t>)</a:t>
            </a:r>
          </a:p>
          <a:p>
            <a:r>
              <a:rPr lang="en-US" altLang="ko-KR" dirty="0" smtClean="0">
                <a:solidFill>
                  <a:srgbClr val="002060"/>
                </a:solidFill>
              </a:rPr>
              <a:t>print(</a:t>
            </a:r>
            <a:r>
              <a:rPr lang="en-US" altLang="ko-KR" dirty="0" smtClean="0">
                <a:solidFill>
                  <a:schemeClr val="tx1"/>
                </a:solidFill>
              </a:rPr>
              <a:t>c**d</a:t>
            </a:r>
            <a:r>
              <a:rPr lang="en-US" altLang="ko-KR" dirty="0" smtClean="0">
                <a:solidFill>
                  <a:srgbClr val="002060"/>
                </a:solidFill>
              </a:rPr>
              <a:t>)</a:t>
            </a:r>
          </a:p>
          <a:p>
            <a:r>
              <a:rPr lang="en-US" altLang="ko-KR" dirty="0" smtClean="0">
                <a:solidFill>
                  <a:srgbClr val="002060"/>
                </a:solidFill>
              </a:rPr>
              <a:t>print(</a:t>
            </a:r>
            <a:r>
              <a:rPr lang="en-US" altLang="ko-KR" dirty="0" smtClean="0">
                <a:solidFill>
                  <a:schemeClr val="tx1"/>
                </a:solidFill>
              </a:rPr>
              <a:t>a**0.5</a:t>
            </a:r>
            <a:r>
              <a:rPr lang="en-US" altLang="ko-KR" dirty="0" smtClean="0">
                <a:solidFill>
                  <a:srgbClr val="002060"/>
                </a:solidFill>
              </a:rPr>
              <a:t>)</a:t>
            </a:r>
          </a:p>
          <a:p>
            <a:endParaRPr lang="en-US" altLang="ko-KR" dirty="0">
              <a:solidFill>
                <a:srgbClr val="002060"/>
              </a:solidFill>
            </a:endParaRPr>
          </a:p>
          <a:p>
            <a:r>
              <a:rPr lang="en-US" altLang="ko-KR" dirty="0" smtClean="0">
                <a:solidFill>
                  <a:schemeClr val="tx1"/>
                </a:solidFill>
              </a:rPr>
              <a:t>a = b</a:t>
            </a:r>
          </a:p>
          <a:p>
            <a:r>
              <a:rPr lang="en-US" altLang="ko-KR" dirty="0" smtClean="0">
                <a:solidFill>
                  <a:srgbClr val="002060"/>
                </a:solidFill>
              </a:rPr>
              <a:t>print(</a:t>
            </a:r>
            <a:r>
              <a:rPr lang="en-US" altLang="ko-KR" dirty="0" smtClean="0">
                <a:solidFill>
                  <a:schemeClr val="tx1"/>
                </a:solidFill>
              </a:rPr>
              <a:t>a</a:t>
            </a:r>
            <a:r>
              <a:rPr lang="en-US" altLang="ko-KR" dirty="0" smtClean="0">
                <a:solidFill>
                  <a:srgbClr val="002060"/>
                </a:solidFill>
              </a:rPr>
              <a:t>)</a:t>
            </a:r>
            <a:endParaRPr lang="en-US" altLang="ko-KR" dirty="0" smtClean="0">
              <a:solidFill>
                <a:srgbClr val="00206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ABE71FBE-9417-4C1F-AD2D-CC6FBBC3C0F6}"/>
              </a:ext>
            </a:extLst>
          </p:cNvPr>
          <p:cNvSpPr txBox="1"/>
          <p:nvPr/>
        </p:nvSpPr>
        <p:spPr>
          <a:xfrm>
            <a:off x="6245687" y="480875"/>
            <a:ext cx="5563540" cy="45429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/>
              <a:t>a = 9, b = 5, c =2, d = 3</a:t>
            </a:r>
            <a:endParaRPr lang="en-US" altLang="ko-KR" dirty="0" smtClean="0"/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ABE71FBE-9417-4C1F-AD2D-CC6FBBC3C0F6}"/>
              </a:ext>
            </a:extLst>
          </p:cNvPr>
          <p:cNvSpPr txBox="1"/>
          <p:nvPr/>
        </p:nvSpPr>
        <p:spPr>
          <a:xfrm>
            <a:off x="7691992" y="1183034"/>
            <a:ext cx="1008112" cy="39549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500" dirty="0" smtClean="0">
                <a:sym typeface="Wingdings" panose="05000000000000000000" pitchFamily="2" charset="2"/>
              </a:rPr>
              <a:t> </a:t>
            </a:r>
            <a:r>
              <a:rPr lang="en-US" altLang="ko-KR" sz="1500" dirty="0" smtClean="0"/>
              <a:t>14</a:t>
            </a:r>
            <a:endParaRPr lang="en-US" altLang="ko-KR" sz="1500" dirty="0" smtClean="0"/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ABE71FBE-9417-4C1F-AD2D-CC6FBBC3C0F6}"/>
              </a:ext>
            </a:extLst>
          </p:cNvPr>
          <p:cNvSpPr txBox="1"/>
          <p:nvPr/>
        </p:nvSpPr>
        <p:spPr>
          <a:xfrm>
            <a:off x="7698776" y="1454969"/>
            <a:ext cx="1008112" cy="43858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500" dirty="0" smtClean="0">
                <a:sym typeface="Wingdings" panose="05000000000000000000" pitchFamily="2" charset="2"/>
              </a:rPr>
              <a:t> </a:t>
            </a:r>
            <a:r>
              <a:rPr lang="en-US" altLang="ko-KR" sz="1500" dirty="0">
                <a:sym typeface="Wingdings" panose="05000000000000000000" pitchFamily="2" charset="2"/>
              </a:rPr>
              <a:t>4</a:t>
            </a:r>
            <a:endParaRPr lang="en-US" altLang="ko-KR" sz="1500" dirty="0" smtClean="0"/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ABE71FBE-9417-4C1F-AD2D-CC6FBBC3C0F6}"/>
              </a:ext>
            </a:extLst>
          </p:cNvPr>
          <p:cNvSpPr txBox="1"/>
          <p:nvPr/>
        </p:nvSpPr>
        <p:spPr>
          <a:xfrm>
            <a:off x="7685035" y="2549868"/>
            <a:ext cx="1008112" cy="43858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500" dirty="0" smtClean="0">
                <a:sym typeface="Wingdings" panose="05000000000000000000" pitchFamily="2" charset="2"/>
              </a:rPr>
              <a:t> 8</a:t>
            </a:r>
            <a:endParaRPr lang="en-US" altLang="ko-KR" sz="1500" dirty="0" smtClean="0"/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ABE71FBE-9417-4C1F-AD2D-CC6FBBC3C0F6}"/>
              </a:ext>
            </a:extLst>
          </p:cNvPr>
          <p:cNvSpPr txBox="1"/>
          <p:nvPr/>
        </p:nvSpPr>
        <p:spPr>
          <a:xfrm>
            <a:off x="7706171" y="1710920"/>
            <a:ext cx="1008112" cy="43858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500" dirty="0" smtClean="0">
                <a:sym typeface="Wingdings" panose="05000000000000000000" pitchFamily="2" charset="2"/>
              </a:rPr>
              <a:t> 45</a:t>
            </a:r>
            <a:endParaRPr lang="en-US" altLang="ko-KR" sz="1500" dirty="0" smtClean="0"/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ABE71FBE-9417-4C1F-AD2D-CC6FBBC3C0F6}"/>
              </a:ext>
            </a:extLst>
          </p:cNvPr>
          <p:cNvSpPr txBox="1"/>
          <p:nvPr/>
        </p:nvSpPr>
        <p:spPr>
          <a:xfrm>
            <a:off x="7698776" y="1981675"/>
            <a:ext cx="1008112" cy="43858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500" dirty="0" smtClean="0">
                <a:sym typeface="Wingdings" panose="05000000000000000000" pitchFamily="2" charset="2"/>
              </a:rPr>
              <a:t> 1.8</a:t>
            </a:r>
            <a:endParaRPr lang="en-US" altLang="ko-KR" sz="1500" dirty="0" smtClean="0"/>
          </a:p>
        </p:txBody>
      </p: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ABE71FBE-9417-4C1F-AD2D-CC6FBBC3C0F6}"/>
              </a:ext>
            </a:extLst>
          </p:cNvPr>
          <p:cNvSpPr txBox="1"/>
          <p:nvPr/>
        </p:nvSpPr>
        <p:spPr>
          <a:xfrm>
            <a:off x="7671293" y="2258650"/>
            <a:ext cx="1008112" cy="43858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500" dirty="0" smtClean="0">
                <a:sym typeface="Wingdings" panose="05000000000000000000" pitchFamily="2" charset="2"/>
              </a:rPr>
              <a:t> </a:t>
            </a:r>
            <a:r>
              <a:rPr lang="en-US" altLang="ko-KR" sz="1500" dirty="0">
                <a:sym typeface="Wingdings" panose="05000000000000000000" pitchFamily="2" charset="2"/>
              </a:rPr>
              <a:t>4</a:t>
            </a:r>
            <a:endParaRPr lang="en-US" altLang="ko-KR" sz="1500" dirty="0" smtClean="0"/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ABE71FBE-9417-4C1F-AD2D-CC6FBBC3C0F6}"/>
              </a:ext>
            </a:extLst>
          </p:cNvPr>
          <p:cNvSpPr txBox="1"/>
          <p:nvPr/>
        </p:nvSpPr>
        <p:spPr>
          <a:xfrm>
            <a:off x="7664025" y="2847616"/>
            <a:ext cx="1008112" cy="43858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500" dirty="0" smtClean="0">
                <a:sym typeface="Wingdings" panose="05000000000000000000" pitchFamily="2" charset="2"/>
              </a:rPr>
              <a:t> 3.0</a:t>
            </a:r>
            <a:endParaRPr lang="en-US" altLang="ko-KR" sz="1500" dirty="0" smtClean="0"/>
          </a:p>
        </p:txBody>
      </p: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ABE71FBE-9417-4C1F-AD2D-CC6FBBC3C0F6}"/>
              </a:ext>
            </a:extLst>
          </p:cNvPr>
          <p:cNvSpPr txBox="1"/>
          <p:nvPr/>
        </p:nvSpPr>
        <p:spPr>
          <a:xfrm>
            <a:off x="7330976" y="3710746"/>
            <a:ext cx="1008112" cy="43858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500" dirty="0" smtClean="0">
                <a:sym typeface="Wingdings" panose="05000000000000000000" pitchFamily="2" charset="2"/>
              </a:rPr>
              <a:t> </a:t>
            </a:r>
            <a:r>
              <a:rPr lang="en-US" altLang="ko-KR" sz="1500" dirty="0">
                <a:sym typeface="Wingdings" panose="05000000000000000000" pitchFamily="2" charset="2"/>
              </a:rPr>
              <a:t>5</a:t>
            </a:r>
            <a:endParaRPr lang="en-US" altLang="ko-KR" sz="1500" dirty="0" smtClean="0"/>
          </a:p>
        </p:txBody>
      </p:sp>
    </p:spTree>
    <p:extLst>
      <p:ext uri="{BB962C8B-B14F-4D97-AF65-F5344CB8AC3E}">
        <p14:creationId xmlns:p14="http://schemas.microsoft.com/office/powerpoint/2010/main" val="1255514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실외, 옅은, 바닥, 하늘이(가) 표시된 사진&#10;&#10;매우 높은 신뢰도로 생성된 설명">
            <a:extLst>
              <a:ext uri="{FF2B5EF4-FFF2-40B4-BE49-F238E27FC236}">
                <a16:creationId xmlns="" xmlns:a16="http://schemas.microsoft.com/office/drawing/2014/main" id="{E14689D4-B4E9-4639-9673-B6D02D084D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326"/>
          <a:stretch/>
        </p:blipFill>
        <p:spPr>
          <a:xfrm>
            <a:off x="0" y="0"/>
            <a:ext cx="2256197" cy="5143500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0" y="0"/>
            <a:ext cx="2256196" cy="5143500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C81CE716-B5F4-4412-9B80-B272444D4F7B}"/>
              </a:ext>
            </a:extLst>
          </p:cNvPr>
          <p:cNvSpPr txBox="1"/>
          <p:nvPr/>
        </p:nvSpPr>
        <p:spPr>
          <a:xfrm>
            <a:off x="116842" y="1423063"/>
            <a:ext cx="202251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400" dirty="0">
                <a:solidFill>
                  <a:srgbClr val="FF9966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변수와 연산자</a:t>
            </a:r>
            <a:endParaRPr lang="en-US" altLang="ko-KR" sz="2400" dirty="0">
              <a:solidFill>
                <a:schemeClr val="bg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C8BB1B8D-74C8-40FE-B46B-3402C9686BE8}"/>
              </a:ext>
            </a:extLst>
          </p:cNvPr>
          <p:cNvSpPr txBox="1"/>
          <p:nvPr/>
        </p:nvSpPr>
        <p:spPr>
          <a:xfrm>
            <a:off x="237694" y="2024039"/>
            <a:ext cx="1780808" cy="12695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700" dirty="0" smtClean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변수</a:t>
            </a:r>
            <a:endParaRPr lang="en-US" altLang="ko-KR" sz="1700" dirty="0">
              <a:solidFill>
                <a:schemeClr val="bg1">
                  <a:lumMod val="65000"/>
                </a:schemeClr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700" dirty="0" smtClean="0">
                <a:solidFill>
                  <a:srgbClr val="92D050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연산자</a:t>
            </a:r>
            <a:endParaRPr lang="en-US" altLang="ko-KR" sz="1700" dirty="0" smtClean="0">
              <a:solidFill>
                <a:srgbClr val="92D050"/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700" dirty="0" err="1" smtClean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형변환</a:t>
            </a:r>
            <a:endParaRPr lang="en-US" altLang="ko-KR" sz="1700" dirty="0">
              <a:solidFill>
                <a:schemeClr val="bg1">
                  <a:lumMod val="65000"/>
                </a:schemeClr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="" xmlns:a16="http://schemas.microsoft.com/office/drawing/2014/main" id="{E10049C7-647C-4111-A262-0E31AC0C0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6C3F-4EDC-4210-A114-28CDD4F1CA83}" type="slidenum">
              <a:rPr lang="ko-KR" altLang="en-US" smtClean="0"/>
              <a:pPr/>
              <a:t>13</a:t>
            </a:fld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A55FC284-9947-4496-A946-FD3393B981E4}"/>
              </a:ext>
            </a:extLst>
          </p:cNvPr>
          <p:cNvSpPr txBox="1"/>
          <p:nvPr/>
        </p:nvSpPr>
        <p:spPr>
          <a:xfrm>
            <a:off x="2411760" y="416180"/>
            <a:ext cx="33127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고딕15" panose="02020600000000000000" pitchFamily="18" charset="-127"/>
                <a:ea typeface="a고딕15" panose="02020600000000000000" pitchFamily="18" charset="-127"/>
              </a:rPr>
              <a:t>|</a:t>
            </a:r>
            <a:r>
              <a:rPr lang="en-US" altLang="ko-KR" sz="2400" dirty="0">
                <a:latin typeface="a고딕15" panose="02020600000000000000" pitchFamily="18" charset="-127"/>
                <a:ea typeface="a고딕15" panose="02020600000000000000" pitchFamily="18" charset="-127"/>
              </a:rPr>
              <a:t> </a:t>
            </a:r>
            <a:r>
              <a:rPr lang="ko-KR" altLang="en-US" sz="2400" dirty="0" smtClean="0">
                <a:latin typeface="a고딕15" panose="02020600000000000000" pitchFamily="18" charset="-127"/>
                <a:ea typeface="a고딕15" panose="02020600000000000000" pitchFamily="18" charset="-127"/>
              </a:rPr>
              <a:t>연산자</a:t>
            </a:r>
            <a:endParaRPr lang="en-US" altLang="ko-KR" sz="240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9C9112D2-C353-41A9-8CED-39F9668431E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50" b="89987" l="6977" r="93225">
                        <a14:foregroundMark x1="13852" y1="58762" x2="7583" y2="65217"/>
                        <a14:foregroundMark x1="7583" y1="65217" x2="6977" y2="65349"/>
                        <a14:foregroundMark x1="57027" y1="72464" x2="58948" y2="77470"/>
                        <a14:foregroundMark x1="68959" y1="71146" x2="66734" y2="72727"/>
                        <a14:foregroundMark x1="78463" y1="71278" x2="75733" y2="73518"/>
                        <a14:foregroundMark x1="64105" y1="20553" x2="65217" y2="24901"/>
                        <a14:foregroundMark x1="71587" y1="17918" x2="71486" y2="20685"/>
                        <a14:foregroundMark x1="78429" y1="21080" x2="77654" y2="24111"/>
                        <a14:foregroundMark x1="78665" y1="20158" x2="78429" y2="21080"/>
                        <a14:foregroundMark x1="88777" y1="20158" x2="87563" y2="23847"/>
                        <a14:foregroundMark x1="93225" y1="17523" x2="92821" y2="18314"/>
                        <a14:backgroundMark x1="53589" y1="78788" x2="53589" y2="78788"/>
                        <a14:backgroundMark x1="78261" y1="74177" x2="78261" y2="74177"/>
                        <a14:backgroundMark x1="80688" y1="21080" x2="80688" y2="2108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680" y="314599"/>
            <a:ext cx="1262836" cy="96915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ABE71FBE-9417-4C1F-AD2D-CC6FBBC3C0F6}"/>
              </a:ext>
            </a:extLst>
          </p:cNvPr>
          <p:cNvSpPr txBox="1"/>
          <p:nvPr/>
        </p:nvSpPr>
        <p:spPr>
          <a:xfrm>
            <a:off x="2752876" y="1219045"/>
            <a:ext cx="184731" cy="454292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>
              <a:lnSpc>
                <a:spcPct val="150000"/>
              </a:lnSpc>
            </a:pPr>
            <a:endParaRPr lang="en-US" altLang="ko-KR" dirty="0" smtClean="0"/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ABE71FBE-9417-4C1F-AD2D-CC6FBBC3C0F6}"/>
              </a:ext>
            </a:extLst>
          </p:cNvPr>
          <p:cNvSpPr txBox="1"/>
          <p:nvPr/>
        </p:nvSpPr>
        <p:spPr>
          <a:xfrm>
            <a:off x="2615432" y="1219045"/>
            <a:ext cx="5563540" cy="38318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smtClean="0"/>
              <a:t>+=, </a:t>
            </a:r>
            <a:r>
              <a:rPr lang="en-US" altLang="ko-KR" dirty="0" smtClean="0"/>
              <a:t>-=, /=, *=, </a:t>
            </a:r>
            <a:r>
              <a:rPr lang="en-US" altLang="ko-KR" dirty="0" smtClean="0"/>
              <a:t>%=, **=..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smtClean="0"/>
              <a:t>a += b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 </a:t>
            </a:r>
            <a:r>
              <a:rPr lang="en-US" altLang="ko-KR" dirty="0" smtClean="0"/>
              <a:t>   -&gt; a = a + b</a:t>
            </a:r>
            <a:endParaRPr lang="en-US" altLang="ko-KR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smtClean="0"/>
              <a:t>a *= b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 </a:t>
            </a:r>
            <a:r>
              <a:rPr lang="en-US" altLang="ko-KR" dirty="0" smtClean="0"/>
              <a:t>   -&gt; a = a * b</a:t>
            </a:r>
            <a:endParaRPr lang="en-US" altLang="ko-KR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 smtClean="0"/>
          </a:p>
        </p:txBody>
      </p:sp>
      <p:sp>
        <p:nvSpPr>
          <p:cNvPr id="11" name="직사각형 10"/>
          <p:cNvSpPr/>
          <p:nvPr/>
        </p:nvSpPr>
        <p:spPr>
          <a:xfrm>
            <a:off x="6245687" y="1709155"/>
            <a:ext cx="2748625" cy="246887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a+=b</a:t>
            </a:r>
          </a:p>
          <a:p>
            <a:r>
              <a:rPr lang="en-US" altLang="ko-KR" dirty="0" smtClean="0">
                <a:solidFill>
                  <a:srgbClr val="002060"/>
                </a:solidFill>
              </a:rPr>
              <a:t>print(</a:t>
            </a:r>
            <a:r>
              <a:rPr lang="en-US" altLang="ko-KR" dirty="0" smtClean="0">
                <a:solidFill>
                  <a:schemeClr val="tx1"/>
                </a:solidFill>
              </a:rPr>
              <a:t>a</a:t>
            </a:r>
            <a:r>
              <a:rPr lang="en-US" altLang="ko-KR" dirty="0" smtClean="0">
                <a:solidFill>
                  <a:srgbClr val="002060"/>
                </a:solidFill>
              </a:rPr>
              <a:t>)</a:t>
            </a:r>
          </a:p>
          <a:p>
            <a:r>
              <a:rPr lang="en-US" altLang="ko-KR" dirty="0" smtClean="0">
                <a:solidFill>
                  <a:schemeClr val="tx1"/>
                </a:solidFill>
              </a:rPr>
              <a:t>a-=b</a:t>
            </a:r>
          </a:p>
          <a:p>
            <a:r>
              <a:rPr lang="en-US" altLang="ko-KR" dirty="0" smtClean="0">
                <a:solidFill>
                  <a:srgbClr val="002060"/>
                </a:solidFill>
              </a:rPr>
              <a:t>print(</a:t>
            </a:r>
            <a:r>
              <a:rPr lang="en-US" altLang="ko-KR" dirty="0" smtClean="0">
                <a:solidFill>
                  <a:schemeClr val="tx1"/>
                </a:solidFill>
              </a:rPr>
              <a:t>a</a:t>
            </a:r>
            <a:r>
              <a:rPr lang="en-US" altLang="ko-KR" dirty="0" smtClean="0">
                <a:solidFill>
                  <a:srgbClr val="002060"/>
                </a:solidFill>
              </a:rPr>
              <a:t>)</a:t>
            </a:r>
          </a:p>
          <a:p>
            <a:r>
              <a:rPr lang="en-US" altLang="ko-KR" dirty="0" smtClean="0">
                <a:solidFill>
                  <a:schemeClr val="tx1"/>
                </a:solidFill>
              </a:rPr>
              <a:t>a*=b</a:t>
            </a:r>
          </a:p>
          <a:p>
            <a:r>
              <a:rPr lang="en-US" altLang="ko-KR" dirty="0" smtClean="0">
                <a:solidFill>
                  <a:srgbClr val="002060"/>
                </a:solidFill>
              </a:rPr>
              <a:t>print(</a:t>
            </a:r>
            <a:r>
              <a:rPr lang="en-US" altLang="ko-KR" dirty="0" smtClean="0">
                <a:solidFill>
                  <a:schemeClr val="tx1"/>
                </a:solidFill>
              </a:rPr>
              <a:t>a</a:t>
            </a:r>
            <a:r>
              <a:rPr lang="en-US" altLang="ko-KR" dirty="0" smtClean="0">
                <a:solidFill>
                  <a:srgbClr val="002060"/>
                </a:solidFill>
              </a:rPr>
              <a:t>)</a:t>
            </a:r>
          </a:p>
          <a:p>
            <a:r>
              <a:rPr lang="en-US" altLang="ko-KR" dirty="0" smtClean="0">
                <a:solidFill>
                  <a:schemeClr val="tx1"/>
                </a:solidFill>
              </a:rPr>
              <a:t>a/=b</a:t>
            </a:r>
          </a:p>
          <a:p>
            <a:r>
              <a:rPr lang="en-US" altLang="ko-KR" dirty="0" smtClean="0">
                <a:solidFill>
                  <a:srgbClr val="002060"/>
                </a:solidFill>
              </a:rPr>
              <a:t>print(</a:t>
            </a:r>
            <a:r>
              <a:rPr lang="en-US" altLang="ko-KR" dirty="0" smtClean="0">
                <a:solidFill>
                  <a:schemeClr val="tx1"/>
                </a:solidFill>
              </a:rPr>
              <a:t>a</a:t>
            </a:r>
            <a:r>
              <a:rPr lang="en-US" altLang="ko-KR" dirty="0" smtClean="0">
                <a:solidFill>
                  <a:srgbClr val="002060"/>
                </a:solidFill>
              </a:rPr>
              <a:t>)</a:t>
            </a:r>
            <a:endParaRPr lang="en-US" altLang="ko-KR" dirty="0" smtClean="0">
              <a:solidFill>
                <a:srgbClr val="00206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ABE71FBE-9417-4C1F-AD2D-CC6FBBC3C0F6}"/>
              </a:ext>
            </a:extLst>
          </p:cNvPr>
          <p:cNvSpPr txBox="1"/>
          <p:nvPr/>
        </p:nvSpPr>
        <p:spPr>
          <a:xfrm>
            <a:off x="6212542" y="943424"/>
            <a:ext cx="5563540" cy="45429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/>
              <a:t>a = 10, b = 5</a:t>
            </a:r>
            <a:endParaRPr lang="en-US" altLang="ko-KR" dirty="0" smtClean="0"/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ABE71FBE-9417-4C1F-AD2D-CC6FBBC3C0F6}"/>
              </a:ext>
            </a:extLst>
          </p:cNvPr>
          <p:cNvSpPr txBox="1"/>
          <p:nvPr/>
        </p:nvSpPr>
        <p:spPr>
          <a:xfrm>
            <a:off x="7331902" y="1945376"/>
            <a:ext cx="1008112" cy="43858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500" dirty="0" smtClean="0">
                <a:sym typeface="Wingdings" panose="05000000000000000000" pitchFamily="2" charset="2"/>
              </a:rPr>
              <a:t> </a:t>
            </a:r>
            <a:r>
              <a:rPr lang="en-US" altLang="ko-KR" sz="1500" dirty="0" smtClean="0"/>
              <a:t>15</a:t>
            </a:r>
            <a:endParaRPr lang="en-US" altLang="ko-KR" sz="1500" dirty="0" smtClean="0"/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ABE71FBE-9417-4C1F-AD2D-CC6FBBC3C0F6}"/>
              </a:ext>
            </a:extLst>
          </p:cNvPr>
          <p:cNvSpPr txBox="1"/>
          <p:nvPr/>
        </p:nvSpPr>
        <p:spPr>
          <a:xfrm>
            <a:off x="7340336" y="2536452"/>
            <a:ext cx="1008112" cy="39549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500" dirty="0" smtClean="0">
                <a:sym typeface="Wingdings" panose="05000000000000000000" pitchFamily="2" charset="2"/>
              </a:rPr>
              <a:t> </a:t>
            </a:r>
            <a:r>
              <a:rPr lang="en-US" altLang="ko-KR" sz="1500" dirty="0" smtClean="0"/>
              <a:t>10</a:t>
            </a:r>
            <a:endParaRPr lang="en-US" altLang="ko-KR" sz="1500" dirty="0" smtClean="0"/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ABE71FBE-9417-4C1F-AD2D-CC6FBBC3C0F6}"/>
              </a:ext>
            </a:extLst>
          </p:cNvPr>
          <p:cNvSpPr txBox="1"/>
          <p:nvPr/>
        </p:nvSpPr>
        <p:spPr>
          <a:xfrm>
            <a:off x="7308304" y="3106071"/>
            <a:ext cx="1008112" cy="39549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500" dirty="0" smtClean="0">
                <a:sym typeface="Wingdings" panose="05000000000000000000" pitchFamily="2" charset="2"/>
              </a:rPr>
              <a:t> 50</a:t>
            </a:r>
            <a:endParaRPr lang="en-US" altLang="ko-KR" sz="1500" dirty="0" smtClean="0"/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ABE71FBE-9417-4C1F-AD2D-CC6FBBC3C0F6}"/>
              </a:ext>
            </a:extLst>
          </p:cNvPr>
          <p:cNvSpPr txBox="1"/>
          <p:nvPr/>
        </p:nvSpPr>
        <p:spPr>
          <a:xfrm>
            <a:off x="7340336" y="3688425"/>
            <a:ext cx="1008112" cy="39549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500" dirty="0" smtClean="0">
                <a:sym typeface="Wingdings" panose="05000000000000000000" pitchFamily="2" charset="2"/>
              </a:rPr>
              <a:t> 10.0</a:t>
            </a:r>
            <a:endParaRPr lang="en-US" altLang="ko-KR" sz="1500" dirty="0" smtClean="0"/>
          </a:p>
        </p:txBody>
      </p:sp>
    </p:spTree>
    <p:extLst>
      <p:ext uri="{BB962C8B-B14F-4D97-AF65-F5344CB8AC3E}">
        <p14:creationId xmlns:p14="http://schemas.microsoft.com/office/powerpoint/2010/main" val="3581605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  <p:bldP spid="1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실외, 옅은, 바닥, 하늘이(가) 표시된 사진&#10;&#10;매우 높은 신뢰도로 생성된 설명">
            <a:extLst>
              <a:ext uri="{FF2B5EF4-FFF2-40B4-BE49-F238E27FC236}">
                <a16:creationId xmlns="" xmlns:a16="http://schemas.microsoft.com/office/drawing/2014/main" id="{E14689D4-B4E9-4639-9673-B6D02D084D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326"/>
          <a:stretch/>
        </p:blipFill>
        <p:spPr>
          <a:xfrm>
            <a:off x="0" y="0"/>
            <a:ext cx="2256197" cy="5143500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0" y="0"/>
            <a:ext cx="2256196" cy="5143500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C81CE716-B5F4-4412-9B80-B272444D4F7B}"/>
              </a:ext>
            </a:extLst>
          </p:cNvPr>
          <p:cNvSpPr txBox="1"/>
          <p:nvPr/>
        </p:nvSpPr>
        <p:spPr>
          <a:xfrm>
            <a:off x="116842" y="1423063"/>
            <a:ext cx="202251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400" dirty="0">
                <a:solidFill>
                  <a:srgbClr val="FF9966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변수와 연산자</a:t>
            </a:r>
            <a:endParaRPr lang="en-US" altLang="ko-KR" sz="2400" dirty="0">
              <a:solidFill>
                <a:schemeClr val="bg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C8BB1B8D-74C8-40FE-B46B-3402C9686BE8}"/>
              </a:ext>
            </a:extLst>
          </p:cNvPr>
          <p:cNvSpPr txBox="1"/>
          <p:nvPr/>
        </p:nvSpPr>
        <p:spPr>
          <a:xfrm>
            <a:off x="237694" y="2024039"/>
            <a:ext cx="1780808" cy="12695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700" dirty="0" smtClean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변수</a:t>
            </a:r>
            <a:endParaRPr lang="en-US" altLang="ko-KR" sz="1700" dirty="0">
              <a:solidFill>
                <a:schemeClr val="bg1">
                  <a:lumMod val="65000"/>
                </a:schemeClr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700" dirty="0" smtClean="0">
                <a:solidFill>
                  <a:srgbClr val="92D050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연산자</a:t>
            </a:r>
            <a:endParaRPr lang="en-US" altLang="ko-KR" sz="1700" dirty="0" smtClean="0">
              <a:solidFill>
                <a:srgbClr val="92D050"/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700" dirty="0" err="1" smtClean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형변환</a:t>
            </a:r>
            <a:endParaRPr lang="en-US" altLang="ko-KR" sz="1700" dirty="0">
              <a:solidFill>
                <a:schemeClr val="bg1">
                  <a:lumMod val="65000"/>
                </a:schemeClr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="" xmlns:a16="http://schemas.microsoft.com/office/drawing/2014/main" id="{E10049C7-647C-4111-A262-0E31AC0C0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6C3F-4EDC-4210-A114-28CDD4F1CA83}" type="slidenum">
              <a:rPr lang="ko-KR" altLang="en-US" smtClean="0"/>
              <a:pPr/>
              <a:t>14</a:t>
            </a:fld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A55FC284-9947-4496-A946-FD3393B981E4}"/>
              </a:ext>
            </a:extLst>
          </p:cNvPr>
          <p:cNvSpPr txBox="1"/>
          <p:nvPr/>
        </p:nvSpPr>
        <p:spPr>
          <a:xfrm>
            <a:off x="2411760" y="416180"/>
            <a:ext cx="33127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고딕15" panose="02020600000000000000" pitchFamily="18" charset="-127"/>
                <a:ea typeface="a고딕15" panose="02020600000000000000" pitchFamily="18" charset="-127"/>
              </a:rPr>
              <a:t>|</a:t>
            </a:r>
            <a:r>
              <a:rPr lang="en-US" altLang="ko-KR" sz="2400" dirty="0">
                <a:latin typeface="a고딕15" panose="02020600000000000000" pitchFamily="18" charset="-127"/>
                <a:ea typeface="a고딕15" panose="02020600000000000000" pitchFamily="18" charset="-127"/>
              </a:rPr>
              <a:t> </a:t>
            </a:r>
            <a:r>
              <a:rPr lang="ko-KR" altLang="en-US" sz="2400" dirty="0" smtClean="0">
                <a:latin typeface="a고딕15" panose="02020600000000000000" pitchFamily="18" charset="-127"/>
                <a:ea typeface="a고딕15" panose="02020600000000000000" pitchFamily="18" charset="-127"/>
              </a:rPr>
              <a:t>연산자</a:t>
            </a:r>
            <a:endParaRPr lang="en-US" altLang="ko-KR" sz="240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9C9112D2-C353-41A9-8CED-39F9668431E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50" b="89987" l="6977" r="93225">
                        <a14:foregroundMark x1="13852" y1="58762" x2="7583" y2="65217"/>
                        <a14:foregroundMark x1="7583" y1="65217" x2="6977" y2="65349"/>
                        <a14:foregroundMark x1="57027" y1="72464" x2="58948" y2="77470"/>
                        <a14:foregroundMark x1="68959" y1="71146" x2="66734" y2="72727"/>
                        <a14:foregroundMark x1="78463" y1="71278" x2="75733" y2="73518"/>
                        <a14:foregroundMark x1="64105" y1="20553" x2="65217" y2="24901"/>
                        <a14:foregroundMark x1="71587" y1="17918" x2="71486" y2="20685"/>
                        <a14:foregroundMark x1="78429" y1="21080" x2="77654" y2="24111"/>
                        <a14:foregroundMark x1="78665" y1="20158" x2="78429" y2="21080"/>
                        <a14:foregroundMark x1="88777" y1="20158" x2="87563" y2="23847"/>
                        <a14:foregroundMark x1="93225" y1="17523" x2="92821" y2="18314"/>
                        <a14:backgroundMark x1="53589" y1="78788" x2="53589" y2="78788"/>
                        <a14:backgroundMark x1="78261" y1="74177" x2="78261" y2="74177"/>
                        <a14:backgroundMark x1="80688" y1="21080" x2="80688" y2="2108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680" y="314599"/>
            <a:ext cx="1262836" cy="96915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ABE71FBE-9417-4C1F-AD2D-CC6FBBC3C0F6}"/>
              </a:ext>
            </a:extLst>
          </p:cNvPr>
          <p:cNvSpPr txBox="1"/>
          <p:nvPr/>
        </p:nvSpPr>
        <p:spPr>
          <a:xfrm>
            <a:off x="2752876" y="1219045"/>
            <a:ext cx="184731" cy="454292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>
              <a:lnSpc>
                <a:spcPct val="150000"/>
              </a:lnSpc>
            </a:pPr>
            <a:endParaRPr lang="en-US" altLang="ko-KR" dirty="0" smtClean="0"/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ABE71FBE-9417-4C1F-AD2D-CC6FBBC3C0F6}"/>
              </a:ext>
            </a:extLst>
          </p:cNvPr>
          <p:cNvSpPr txBox="1"/>
          <p:nvPr/>
        </p:nvSpPr>
        <p:spPr>
          <a:xfrm>
            <a:off x="2372919" y="924011"/>
            <a:ext cx="5563540" cy="549381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smtClean="0"/>
              <a:t>&lt;&lt;, </a:t>
            </a:r>
            <a:r>
              <a:rPr lang="en-US" altLang="ko-KR" dirty="0" smtClean="0"/>
              <a:t>&gt;&gt; 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en-US" altLang="ko-KR" dirty="0"/>
              <a:t> </a:t>
            </a:r>
            <a:r>
              <a:rPr lang="en-US" altLang="ko-KR" dirty="0" smtClean="0"/>
              <a:t>  -&gt; </a:t>
            </a:r>
            <a:r>
              <a:rPr lang="en-US" altLang="ko-KR" dirty="0" smtClean="0"/>
              <a:t>(&lt;&lt;: *(2^n), </a:t>
            </a:r>
            <a:r>
              <a:rPr lang="en-US" altLang="ko-KR" dirty="0" smtClean="0"/>
              <a:t>&gt;&gt;: </a:t>
            </a:r>
            <a:r>
              <a:rPr lang="en-US" altLang="ko-KR" dirty="0" smtClean="0"/>
              <a:t>/(2^n))</a:t>
            </a:r>
            <a:endParaRPr lang="en-US" altLang="ko-KR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 smtClean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smtClean="0"/>
              <a:t>round (</a:t>
            </a:r>
            <a:r>
              <a:rPr lang="ko-KR" altLang="en-US" dirty="0" smtClean="0"/>
              <a:t>반올림</a:t>
            </a:r>
            <a:r>
              <a:rPr lang="en-US" altLang="ko-KR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err="1" smtClean="0"/>
              <a:t>int</a:t>
            </a:r>
            <a:r>
              <a:rPr lang="en-US" altLang="ko-KR" dirty="0" smtClean="0"/>
              <a:t>(a+0.5)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 </a:t>
            </a:r>
            <a:r>
              <a:rPr lang="en-US" altLang="ko-KR" dirty="0" smtClean="0"/>
              <a:t>  -&gt; ex) a = 3.3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 </a:t>
            </a:r>
            <a:r>
              <a:rPr lang="en-US" altLang="ko-KR" dirty="0" smtClean="0"/>
              <a:t>           -&gt; a+0.5 = 3.8, 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(a) = 3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 </a:t>
            </a:r>
            <a:r>
              <a:rPr lang="en-US" altLang="ko-KR" dirty="0" smtClean="0"/>
              <a:t>      ex) a = 3.5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 </a:t>
            </a:r>
            <a:r>
              <a:rPr lang="en-US" altLang="ko-KR" dirty="0" smtClean="0"/>
              <a:t>           -&gt; a+0.5 = 4.0, 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(a) = 4</a:t>
            </a:r>
            <a:endParaRPr lang="en-US" altLang="ko-KR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 smtClean="0"/>
          </a:p>
          <a:p>
            <a:pPr>
              <a:lnSpc>
                <a:spcPct val="150000"/>
              </a:lnSpc>
            </a:pPr>
            <a:endParaRPr lang="en-US" altLang="ko-KR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 smtClean="0"/>
          </a:p>
        </p:txBody>
      </p:sp>
      <p:sp>
        <p:nvSpPr>
          <p:cNvPr id="11" name="직사각형 10"/>
          <p:cNvSpPr/>
          <p:nvPr/>
        </p:nvSpPr>
        <p:spPr>
          <a:xfrm>
            <a:off x="6245687" y="1087147"/>
            <a:ext cx="2748625" cy="316425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rgbClr val="002060"/>
                </a:solidFill>
              </a:rPr>
              <a:t>print(</a:t>
            </a:r>
            <a:r>
              <a:rPr lang="en-US" altLang="ko-KR" dirty="0">
                <a:solidFill>
                  <a:schemeClr val="tx1"/>
                </a:solidFill>
              </a:rPr>
              <a:t>a&gt;&gt;2</a:t>
            </a:r>
            <a:r>
              <a:rPr lang="en-US" altLang="ko-KR" dirty="0">
                <a:solidFill>
                  <a:srgbClr val="002060"/>
                </a:solidFill>
              </a:rPr>
              <a:t>)</a:t>
            </a:r>
          </a:p>
          <a:p>
            <a:r>
              <a:rPr lang="en-US" altLang="ko-KR" dirty="0">
                <a:solidFill>
                  <a:srgbClr val="002060"/>
                </a:solidFill>
              </a:rPr>
              <a:t>print(</a:t>
            </a:r>
            <a:r>
              <a:rPr lang="en-US" altLang="ko-KR" dirty="0">
                <a:solidFill>
                  <a:schemeClr val="tx1"/>
                </a:solidFill>
              </a:rPr>
              <a:t>a&lt;&lt;2</a:t>
            </a:r>
            <a:r>
              <a:rPr lang="en-US" altLang="ko-KR" dirty="0">
                <a:solidFill>
                  <a:srgbClr val="002060"/>
                </a:solidFill>
              </a:rPr>
              <a:t>)</a:t>
            </a:r>
          </a:p>
          <a:p>
            <a:endParaRPr lang="en-US" altLang="ko-KR" dirty="0">
              <a:solidFill>
                <a:srgbClr val="002060"/>
              </a:solidFill>
            </a:endParaRPr>
          </a:p>
          <a:p>
            <a:r>
              <a:rPr lang="en-US" altLang="ko-KR" dirty="0">
                <a:solidFill>
                  <a:srgbClr val="002060"/>
                </a:solidFill>
              </a:rPr>
              <a:t>print(round(</a:t>
            </a:r>
            <a:r>
              <a:rPr lang="en-US" altLang="ko-KR" dirty="0">
                <a:solidFill>
                  <a:schemeClr val="tx1"/>
                </a:solidFill>
              </a:rPr>
              <a:t>b</a:t>
            </a:r>
            <a:r>
              <a:rPr lang="en-US" altLang="ko-KR" dirty="0">
                <a:solidFill>
                  <a:srgbClr val="002060"/>
                </a:solidFill>
              </a:rPr>
              <a:t>))</a:t>
            </a:r>
          </a:p>
          <a:p>
            <a:r>
              <a:rPr lang="en-US" altLang="ko-KR" dirty="0">
                <a:solidFill>
                  <a:srgbClr val="002060"/>
                </a:solidFill>
              </a:rPr>
              <a:t>print(round(</a:t>
            </a:r>
            <a:r>
              <a:rPr lang="en-US" altLang="ko-KR" dirty="0">
                <a:solidFill>
                  <a:schemeClr val="tx1"/>
                </a:solidFill>
              </a:rPr>
              <a:t>c</a:t>
            </a:r>
            <a:r>
              <a:rPr lang="en-US" altLang="ko-KR" dirty="0">
                <a:solidFill>
                  <a:srgbClr val="002060"/>
                </a:solidFill>
              </a:rPr>
              <a:t>))</a:t>
            </a:r>
          </a:p>
          <a:p>
            <a:endParaRPr lang="en-US" altLang="ko-KR" dirty="0">
              <a:solidFill>
                <a:srgbClr val="002060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a = </a:t>
            </a:r>
            <a:r>
              <a:rPr lang="en-US" altLang="ko-KR" dirty="0" err="1">
                <a:solidFill>
                  <a:srgbClr val="002060"/>
                </a:solidFill>
              </a:rPr>
              <a:t>int</a:t>
            </a:r>
            <a:r>
              <a:rPr lang="en-US" altLang="ko-KR" dirty="0">
                <a:solidFill>
                  <a:srgbClr val="002060"/>
                </a:solidFill>
              </a:rPr>
              <a:t>(</a:t>
            </a:r>
            <a:r>
              <a:rPr lang="en-US" altLang="ko-KR" dirty="0">
                <a:solidFill>
                  <a:schemeClr val="tx1"/>
                </a:solidFill>
              </a:rPr>
              <a:t>b+0.5</a:t>
            </a:r>
            <a:r>
              <a:rPr lang="en-US" altLang="ko-KR" dirty="0">
                <a:solidFill>
                  <a:srgbClr val="002060"/>
                </a:solidFill>
              </a:rPr>
              <a:t>)</a:t>
            </a:r>
          </a:p>
          <a:p>
            <a:r>
              <a:rPr lang="en-US" altLang="ko-KR" dirty="0">
                <a:solidFill>
                  <a:srgbClr val="002060"/>
                </a:solidFill>
              </a:rPr>
              <a:t>print(</a:t>
            </a:r>
            <a:r>
              <a:rPr lang="en-US" altLang="ko-KR" dirty="0">
                <a:solidFill>
                  <a:schemeClr val="tx1"/>
                </a:solidFill>
              </a:rPr>
              <a:t>a</a:t>
            </a:r>
            <a:r>
              <a:rPr lang="en-US" altLang="ko-KR" dirty="0">
                <a:solidFill>
                  <a:srgbClr val="002060"/>
                </a:solidFill>
              </a:rPr>
              <a:t>)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a = </a:t>
            </a:r>
            <a:r>
              <a:rPr lang="en-US" altLang="ko-KR" dirty="0" err="1">
                <a:solidFill>
                  <a:srgbClr val="002060"/>
                </a:solidFill>
              </a:rPr>
              <a:t>int</a:t>
            </a:r>
            <a:r>
              <a:rPr lang="en-US" altLang="ko-KR" dirty="0">
                <a:solidFill>
                  <a:srgbClr val="002060"/>
                </a:solidFill>
              </a:rPr>
              <a:t>(</a:t>
            </a:r>
            <a:r>
              <a:rPr lang="en-US" altLang="ko-KR" dirty="0">
                <a:solidFill>
                  <a:schemeClr val="tx1"/>
                </a:solidFill>
              </a:rPr>
              <a:t>c+0.5</a:t>
            </a:r>
            <a:r>
              <a:rPr lang="en-US" altLang="ko-KR" dirty="0">
                <a:solidFill>
                  <a:srgbClr val="002060"/>
                </a:solidFill>
              </a:rPr>
              <a:t>)</a:t>
            </a:r>
          </a:p>
          <a:p>
            <a:r>
              <a:rPr lang="en-US" altLang="ko-KR" dirty="0">
                <a:solidFill>
                  <a:srgbClr val="002060"/>
                </a:solidFill>
              </a:rPr>
              <a:t>print(</a:t>
            </a:r>
            <a:r>
              <a:rPr lang="en-US" altLang="ko-KR" dirty="0">
                <a:solidFill>
                  <a:schemeClr val="tx1"/>
                </a:solidFill>
              </a:rPr>
              <a:t>a</a:t>
            </a:r>
            <a:r>
              <a:rPr lang="en-US" altLang="ko-KR" dirty="0">
                <a:solidFill>
                  <a:srgbClr val="002060"/>
                </a:solidFill>
              </a:rPr>
              <a:t>)</a:t>
            </a:r>
            <a:endParaRPr lang="en-US" altLang="ko-KR" dirty="0" smtClean="0">
              <a:solidFill>
                <a:srgbClr val="00206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ABE71FBE-9417-4C1F-AD2D-CC6FBBC3C0F6}"/>
              </a:ext>
            </a:extLst>
          </p:cNvPr>
          <p:cNvSpPr txBox="1"/>
          <p:nvPr/>
        </p:nvSpPr>
        <p:spPr>
          <a:xfrm>
            <a:off x="6245687" y="334104"/>
            <a:ext cx="5563540" cy="45429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/>
              <a:t>a = 4,  b= 3.3, c = 3.5</a:t>
            </a:r>
            <a:endParaRPr lang="en-US" altLang="ko-KR" dirty="0" smtClean="0"/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ABE71FBE-9417-4C1F-AD2D-CC6FBBC3C0F6}"/>
              </a:ext>
            </a:extLst>
          </p:cNvPr>
          <p:cNvSpPr txBox="1"/>
          <p:nvPr/>
        </p:nvSpPr>
        <p:spPr>
          <a:xfrm>
            <a:off x="2404545" y="1745943"/>
            <a:ext cx="5563540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smtClean="0"/>
              <a:t>a = 2 -&gt; 0000 0010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/>
              <a:t>   a &lt;&lt; 2 = 8 -&gt; 0000 </a:t>
            </a:r>
            <a:r>
              <a:rPr lang="en-US" altLang="ko-KR" dirty="0"/>
              <a:t>1</a:t>
            </a:r>
            <a:r>
              <a:rPr lang="en-US" altLang="ko-KR" dirty="0" smtClean="0"/>
              <a:t>000</a:t>
            </a:r>
            <a:endParaRPr lang="en-US" altLang="ko-KR" dirty="0" smtClean="0"/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ABE71FBE-9417-4C1F-AD2D-CC6FBBC3C0F6}"/>
              </a:ext>
            </a:extLst>
          </p:cNvPr>
          <p:cNvSpPr txBox="1"/>
          <p:nvPr/>
        </p:nvSpPr>
        <p:spPr>
          <a:xfrm>
            <a:off x="8151308" y="1143358"/>
            <a:ext cx="1008112" cy="39549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500" dirty="0" smtClean="0">
                <a:sym typeface="Wingdings" panose="05000000000000000000" pitchFamily="2" charset="2"/>
              </a:rPr>
              <a:t> </a:t>
            </a:r>
            <a:r>
              <a:rPr lang="en-US" altLang="ko-KR" sz="1500" dirty="0" smtClean="0"/>
              <a:t>1</a:t>
            </a:r>
            <a:endParaRPr lang="en-US" altLang="ko-KR" sz="1500" dirty="0" smtClean="0"/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ABE71FBE-9417-4C1F-AD2D-CC6FBBC3C0F6}"/>
              </a:ext>
            </a:extLst>
          </p:cNvPr>
          <p:cNvSpPr txBox="1"/>
          <p:nvPr/>
        </p:nvSpPr>
        <p:spPr>
          <a:xfrm>
            <a:off x="8151308" y="1467046"/>
            <a:ext cx="1008112" cy="39549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500" dirty="0" smtClean="0">
                <a:sym typeface="Wingdings" panose="05000000000000000000" pitchFamily="2" charset="2"/>
              </a:rPr>
              <a:t> </a:t>
            </a:r>
            <a:r>
              <a:rPr lang="en-US" altLang="ko-KR" sz="1500" dirty="0" smtClean="0"/>
              <a:t>16</a:t>
            </a:r>
            <a:endParaRPr lang="en-US" altLang="ko-KR" sz="1500" dirty="0" smtClean="0"/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ABE71FBE-9417-4C1F-AD2D-CC6FBBC3C0F6}"/>
              </a:ext>
            </a:extLst>
          </p:cNvPr>
          <p:cNvSpPr txBox="1"/>
          <p:nvPr/>
        </p:nvSpPr>
        <p:spPr>
          <a:xfrm>
            <a:off x="8182744" y="2002442"/>
            <a:ext cx="1008112" cy="43858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500" dirty="0" smtClean="0">
                <a:sym typeface="Wingdings" panose="05000000000000000000" pitchFamily="2" charset="2"/>
              </a:rPr>
              <a:t> 3</a:t>
            </a:r>
            <a:endParaRPr lang="en-US" altLang="ko-KR" sz="1500" dirty="0" smtClean="0"/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ABE71FBE-9417-4C1F-AD2D-CC6FBBC3C0F6}"/>
              </a:ext>
            </a:extLst>
          </p:cNvPr>
          <p:cNvSpPr txBox="1"/>
          <p:nvPr/>
        </p:nvSpPr>
        <p:spPr>
          <a:xfrm>
            <a:off x="8182744" y="2286235"/>
            <a:ext cx="1007847" cy="43858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500" dirty="0" smtClean="0">
                <a:sym typeface="Wingdings" panose="05000000000000000000" pitchFamily="2" charset="2"/>
              </a:rPr>
              <a:t> 4</a:t>
            </a:r>
            <a:endParaRPr lang="en-US" altLang="ko-KR" sz="1500" dirty="0" smtClean="0"/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ABE71FBE-9417-4C1F-AD2D-CC6FBBC3C0F6}"/>
              </a:ext>
            </a:extLst>
          </p:cNvPr>
          <p:cNvSpPr txBox="1"/>
          <p:nvPr/>
        </p:nvSpPr>
        <p:spPr>
          <a:xfrm>
            <a:off x="8232485" y="3113007"/>
            <a:ext cx="1008112" cy="43858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500" dirty="0" smtClean="0">
                <a:sym typeface="Wingdings" panose="05000000000000000000" pitchFamily="2" charset="2"/>
              </a:rPr>
              <a:t> 3</a:t>
            </a:r>
            <a:endParaRPr lang="en-US" altLang="ko-KR" sz="1500" dirty="0" smtClean="0"/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ABE71FBE-9417-4C1F-AD2D-CC6FBBC3C0F6}"/>
              </a:ext>
            </a:extLst>
          </p:cNvPr>
          <p:cNvSpPr txBox="1"/>
          <p:nvPr/>
        </p:nvSpPr>
        <p:spPr>
          <a:xfrm>
            <a:off x="8293083" y="3755371"/>
            <a:ext cx="1008112" cy="43858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500" dirty="0" smtClean="0">
                <a:sym typeface="Wingdings" panose="05000000000000000000" pitchFamily="2" charset="2"/>
              </a:rPr>
              <a:t> 4</a:t>
            </a:r>
            <a:endParaRPr lang="en-US" altLang="ko-KR" sz="1500" dirty="0" smtClean="0"/>
          </a:p>
        </p:txBody>
      </p:sp>
    </p:spTree>
    <p:extLst>
      <p:ext uri="{BB962C8B-B14F-4D97-AF65-F5344CB8AC3E}">
        <p14:creationId xmlns:p14="http://schemas.microsoft.com/office/powerpoint/2010/main" val="1893012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  <p:bldP spid="20" grpId="0"/>
      <p:bldP spid="21" grpId="0"/>
      <p:bldP spid="2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실외, 옅은, 바닥, 하늘이(가) 표시된 사진&#10;&#10;매우 높은 신뢰도로 생성된 설명">
            <a:extLst>
              <a:ext uri="{FF2B5EF4-FFF2-40B4-BE49-F238E27FC236}">
                <a16:creationId xmlns="" xmlns:a16="http://schemas.microsoft.com/office/drawing/2014/main" id="{E14689D4-B4E9-4639-9673-B6D02D084D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326"/>
          <a:stretch/>
        </p:blipFill>
        <p:spPr>
          <a:xfrm>
            <a:off x="0" y="0"/>
            <a:ext cx="2256197" cy="5143500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0" y="0"/>
            <a:ext cx="2256196" cy="5143500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C81CE716-B5F4-4412-9B80-B272444D4F7B}"/>
              </a:ext>
            </a:extLst>
          </p:cNvPr>
          <p:cNvSpPr txBox="1"/>
          <p:nvPr/>
        </p:nvSpPr>
        <p:spPr>
          <a:xfrm>
            <a:off x="116842" y="1423063"/>
            <a:ext cx="202251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400" dirty="0">
                <a:solidFill>
                  <a:srgbClr val="FF9966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변수와 연산자</a:t>
            </a:r>
            <a:endParaRPr lang="en-US" altLang="ko-KR" sz="2400" dirty="0">
              <a:solidFill>
                <a:schemeClr val="bg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C8BB1B8D-74C8-40FE-B46B-3402C9686BE8}"/>
              </a:ext>
            </a:extLst>
          </p:cNvPr>
          <p:cNvSpPr txBox="1"/>
          <p:nvPr/>
        </p:nvSpPr>
        <p:spPr>
          <a:xfrm>
            <a:off x="237694" y="2024039"/>
            <a:ext cx="1780808" cy="12695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700" dirty="0" smtClean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변수</a:t>
            </a:r>
            <a:endParaRPr lang="en-US" altLang="ko-KR" sz="1700" dirty="0">
              <a:solidFill>
                <a:schemeClr val="bg1">
                  <a:lumMod val="65000"/>
                </a:schemeClr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700" dirty="0" smtClean="0">
                <a:solidFill>
                  <a:srgbClr val="92D050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연산자</a:t>
            </a:r>
            <a:endParaRPr lang="en-US" altLang="ko-KR" sz="1700" dirty="0" smtClean="0">
              <a:solidFill>
                <a:srgbClr val="92D050"/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700" dirty="0" err="1" smtClean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형변환</a:t>
            </a:r>
            <a:endParaRPr lang="en-US" altLang="ko-KR" sz="1700" dirty="0">
              <a:solidFill>
                <a:schemeClr val="bg1">
                  <a:lumMod val="65000"/>
                </a:schemeClr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="" xmlns:a16="http://schemas.microsoft.com/office/drawing/2014/main" id="{E10049C7-647C-4111-A262-0E31AC0C0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6C3F-4EDC-4210-A114-28CDD4F1CA83}" type="slidenum">
              <a:rPr lang="ko-KR" altLang="en-US" smtClean="0"/>
              <a:pPr/>
              <a:t>15</a:t>
            </a:fld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A55FC284-9947-4496-A946-FD3393B981E4}"/>
              </a:ext>
            </a:extLst>
          </p:cNvPr>
          <p:cNvSpPr txBox="1"/>
          <p:nvPr/>
        </p:nvSpPr>
        <p:spPr>
          <a:xfrm>
            <a:off x="2411760" y="416180"/>
            <a:ext cx="33127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고딕15" panose="02020600000000000000" pitchFamily="18" charset="-127"/>
                <a:ea typeface="a고딕15" panose="02020600000000000000" pitchFamily="18" charset="-127"/>
              </a:rPr>
              <a:t>|</a:t>
            </a:r>
            <a:r>
              <a:rPr lang="en-US" altLang="ko-KR" sz="2400" dirty="0">
                <a:latin typeface="a고딕15" panose="02020600000000000000" pitchFamily="18" charset="-127"/>
                <a:ea typeface="a고딕15" panose="02020600000000000000" pitchFamily="18" charset="-127"/>
              </a:rPr>
              <a:t> </a:t>
            </a:r>
            <a:r>
              <a:rPr lang="ko-KR" altLang="en-US" sz="2400" dirty="0" smtClean="0">
                <a:latin typeface="a고딕15" panose="02020600000000000000" pitchFamily="18" charset="-127"/>
                <a:ea typeface="a고딕15" panose="02020600000000000000" pitchFamily="18" charset="-127"/>
              </a:rPr>
              <a:t>연산자</a:t>
            </a:r>
            <a:endParaRPr lang="en-US" altLang="ko-KR" sz="240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9C9112D2-C353-41A9-8CED-39F9668431E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50" b="89987" l="6977" r="93225">
                        <a14:foregroundMark x1="13852" y1="58762" x2="7583" y2="65217"/>
                        <a14:foregroundMark x1="7583" y1="65217" x2="6977" y2="65349"/>
                        <a14:foregroundMark x1="57027" y1="72464" x2="58948" y2="77470"/>
                        <a14:foregroundMark x1="68959" y1="71146" x2="66734" y2="72727"/>
                        <a14:foregroundMark x1="78463" y1="71278" x2="75733" y2="73518"/>
                        <a14:foregroundMark x1="64105" y1="20553" x2="65217" y2="24901"/>
                        <a14:foregroundMark x1="71587" y1="17918" x2="71486" y2="20685"/>
                        <a14:foregroundMark x1="78429" y1="21080" x2="77654" y2="24111"/>
                        <a14:foregroundMark x1="78665" y1="20158" x2="78429" y2="21080"/>
                        <a14:foregroundMark x1="88777" y1="20158" x2="87563" y2="23847"/>
                        <a14:foregroundMark x1="93225" y1="17523" x2="92821" y2="18314"/>
                        <a14:backgroundMark x1="53589" y1="78788" x2="53589" y2="78788"/>
                        <a14:backgroundMark x1="78261" y1="74177" x2="78261" y2="74177"/>
                        <a14:backgroundMark x1="80688" y1="21080" x2="80688" y2="2108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680" y="314599"/>
            <a:ext cx="1262836" cy="96915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ABE71FBE-9417-4C1F-AD2D-CC6FBBC3C0F6}"/>
              </a:ext>
            </a:extLst>
          </p:cNvPr>
          <p:cNvSpPr txBox="1"/>
          <p:nvPr/>
        </p:nvSpPr>
        <p:spPr>
          <a:xfrm>
            <a:off x="2752876" y="1219045"/>
            <a:ext cx="184731" cy="454292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>
              <a:lnSpc>
                <a:spcPct val="150000"/>
              </a:lnSpc>
            </a:pPr>
            <a:endParaRPr lang="en-US" altLang="ko-KR" dirty="0" smtClean="0"/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ABE71FBE-9417-4C1F-AD2D-CC6FBBC3C0F6}"/>
              </a:ext>
            </a:extLst>
          </p:cNvPr>
          <p:cNvSpPr txBox="1"/>
          <p:nvPr/>
        </p:nvSpPr>
        <p:spPr>
          <a:xfrm>
            <a:off x="2519042" y="890268"/>
            <a:ext cx="5563540" cy="46628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smtClean="0"/>
              <a:t>== </a:t>
            </a:r>
            <a:r>
              <a:rPr lang="en-US" altLang="ko-KR" dirty="0" smtClean="0"/>
              <a:t>, </a:t>
            </a:r>
            <a:r>
              <a:rPr lang="en-US" altLang="ko-KR" dirty="0" smtClean="0"/>
              <a:t>!=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/>
              <a:t>a==b: a</a:t>
            </a:r>
            <a:r>
              <a:rPr lang="ko-KR" altLang="en-US" dirty="0" smtClean="0"/>
              <a:t>랑 </a:t>
            </a:r>
            <a:r>
              <a:rPr lang="en-US" altLang="ko-KR" dirty="0" smtClean="0"/>
              <a:t>b</a:t>
            </a:r>
            <a:r>
              <a:rPr lang="ko-KR" altLang="en-US" dirty="0" smtClean="0"/>
              <a:t>가 같은가</a:t>
            </a:r>
            <a:r>
              <a:rPr lang="en-US" altLang="ko-KR" dirty="0" smtClean="0"/>
              <a:t>?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/>
              <a:t>a!=b: a</a:t>
            </a:r>
            <a:r>
              <a:rPr lang="ko-KR" altLang="en-US" dirty="0" smtClean="0"/>
              <a:t>랑 </a:t>
            </a:r>
            <a:r>
              <a:rPr lang="en-US" altLang="ko-KR" dirty="0" smtClean="0"/>
              <a:t>b</a:t>
            </a:r>
            <a:r>
              <a:rPr lang="ko-KR" altLang="en-US" dirty="0" smtClean="0"/>
              <a:t>가 다른가</a:t>
            </a:r>
            <a:r>
              <a:rPr lang="en-US" altLang="ko-KR" dirty="0" smtClean="0"/>
              <a:t>?</a:t>
            </a:r>
          </a:p>
          <a:p>
            <a:pPr>
              <a:lnSpc>
                <a:spcPct val="150000"/>
              </a:lnSpc>
            </a:pPr>
            <a:endParaRPr lang="en-US" altLang="ko-KR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smtClean="0"/>
              <a:t>&lt;, </a:t>
            </a:r>
            <a:r>
              <a:rPr lang="en-US" altLang="ko-KR" dirty="0" smtClean="0"/>
              <a:t>&gt;, &lt;=, </a:t>
            </a:r>
            <a:r>
              <a:rPr lang="en-US" altLang="ko-KR" dirty="0" smtClean="0"/>
              <a:t>&gt;=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smtClean="0"/>
              <a:t>and, or, not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/>
              <a:t>and: </a:t>
            </a:r>
            <a:r>
              <a:rPr lang="ko-KR" altLang="en-US" dirty="0" err="1" smtClean="0"/>
              <a:t>둘다</a:t>
            </a:r>
            <a:r>
              <a:rPr lang="ko-KR" altLang="en-US" dirty="0" smtClean="0"/>
              <a:t> 참이면 </a:t>
            </a:r>
            <a:r>
              <a:rPr lang="en-US" altLang="ko-KR" dirty="0" smtClean="0"/>
              <a:t>True 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/>
              <a:t>or: </a:t>
            </a:r>
            <a:r>
              <a:rPr lang="ko-KR" altLang="en-US" dirty="0" smtClean="0"/>
              <a:t>하나라도 참이면 </a:t>
            </a:r>
            <a:r>
              <a:rPr lang="en-US" altLang="ko-KR" dirty="0" smtClean="0"/>
              <a:t>True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/>
              <a:t>not: </a:t>
            </a:r>
            <a:r>
              <a:rPr lang="ko-KR" altLang="en-US" dirty="0" smtClean="0"/>
              <a:t>부정</a:t>
            </a:r>
            <a:r>
              <a:rPr lang="en-US" altLang="ko-KR" dirty="0" smtClean="0"/>
              <a:t>(True-&gt;False), (</a:t>
            </a:r>
            <a:r>
              <a:rPr lang="en-US" altLang="ko-KR" dirty="0" smtClean="0"/>
              <a:t>False-&gt;True)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 smtClean="0"/>
          </a:p>
        </p:txBody>
      </p:sp>
      <p:sp>
        <p:nvSpPr>
          <p:cNvPr id="11" name="직사각형 10"/>
          <p:cNvSpPr/>
          <p:nvPr/>
        </p:nvSpPr>
        <p:spPr>
          <a:xfrm>
            <a:off x="5724128" y="1219045"/>
            <a:ext cx="3312368" cy="329692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rgbClr val="002060"/>
                </a:solidFill>
              </a:rPr>
              <a:t>print(</a:t>
            </a:r>
            <a:r>
              <a:rPr lang="en-US" altLang="ko-KR" dirty="0">
                <a:solidFill>
                  <a:schemeClr val="tx1"/>
                </a:solidFill>
              </a:rPr>
              <a:t>a==b</a:t>
            </a:r>
            <a:r>
              <a:rPr lang="en-US" altLang="ko-KR" dirty="0">
                <a:solidFill>
                  <a:srgbClr val="002060"/>
                </a:solidFill>
              </a:rPr>
              <a:t>)</a:t>
            </a:r>
          </a:p>
          <a:p>
            <a:r>
              <a:rPr lang="en-US" altLang="ko-KR" dirty="0">
                <a:solidFill>
                  <a:srgbClr val="002060"/>
                </a:solidFill>
              </a:rPr>
              <a:t>print</a:t>
            </a:r>
            <a:r>
              <a:rPr lang="en-US" altLang="ko-KR" dirty="0">
                <a:solidFill>
                  <a:schemeClr val="tx1"/>
                </a:solidFill>
              </a:rPr>
              <a:t>(a</a:t>
            </a:r>
            <a:r>
              <a:rPr lang="en-US" altLang="ko-KR" dirty="0" smtClean="0">
                <a:solidFill>
                  <a:schemeClr val="tx1"/>
                </a:solidFill>
              </a:rPr>
              <a:t>!=b)</a:t>
            </a:r>
          </a:p>
          <a:p>
            <a:r>
              <a:rPr lang="en-US" altLang="ko-KR" dirty="0" smtClean="0">
                <a:solidFill>
                  <a:srgbClr val="002060"/>
                </a:solidFill>
              </a:rPr>
              <a:t>print(</a:t>
            </a:r>
            <a:r>
              <a:rPr lang="en-US" altLang="ko-KR" dirty="0" smtClean="0">
                <a:solidFill>
                  <a:schemeClr val="tx1"/>
                </a:solidFill>
              </a:rPr>
              <a:t>a&gt;b</a:t>
            </a:r>
            <a:r>
              <a:rPr lang="en-US" altLang="ko-KR" dirty="0" smtClean="0">
                <a:solidFill>
                  <a:srgbClr val="002060"/>
                </a:solidFill>
              </a:rPr>
              <a:t>)</a:t>
            </a:r>
          </a:p>
          <a:p>
            <a:r>
              <a:rPr lang="en-US" altLang="ko-KR" dirty="0" smtClean="0">
                <a:solidFill>
                  <a:srgbClr val="002060"/>
                </a:solidFill>
              </a:rPr>
              <a:t>print(</a:t>
            </a:r>
            <a:r>
              <a:rPr lang="en-US" altLang="ko-KR" dirty="0" smtClean="0">
                <a:solidFill>
                  <a:schemeClr val="tx1"/>
                </a:solidFill>
              </a:rPr>
              <a:t>a&lt;b</a:t>
            </a:r>
            <a:r>
              <a:rPr lang="en-US" altLang="ko-KR" dirty="0">
                <a:solidFill>
                  <a:srgbClr val="002060"/>
                </a:solidFill>
              </a:rPr>
              <a:t>)</a:t>
            </a:r>
          </a:p>
          <a:p>
            <a:r>
              <a:rPr lang="en-US" altLang="ko-KR" dirty="0">
                <a:solidFill>
                  <a:srgbClr val="002060"/>
                </a:solidFill>
              </a:rPr>
              <a:t>print(</a:t>
            </a:r>
            <a:r>
              <a:rPr lang="en-US" altLang="ko-KR" dirty="0">
                <a:solidFill>
                  <a:schemeClr val="tx1"/>
                </a:solidFill>
              </a:rPr>
              <a:t>a&gt;=c</a:t>
            </a:r>
            <a:r>
              <a:rPr lang="en-US" altLang="ko-KR" dirty="0">
                <a:solidFill>
                  <a:srgbClr val="002060"/>
                </a:solidFill>
              </a:rPr>
              <a:t>)</a:t>
            </a:r>
          </a:p>
          <a:p>
            <a:r>
              <a:rPr lang="en-US" altLang="ko-KR" dirty="0">
                <a:solidFill>
                  <a:srgbClr val="002060"/>
                </a:solidFill>
              </a:rPr>
              <a:t>print(</a:t>
            </a:r>
            <a:r>
              <a:rPr lang="en-US" altLang="ko-KR" dirty="0">
                <a:solidFill>
                  <a:schemeClr val="tx1"/>
                </a:solidFill>
              </a:rPr>
              <a:t>a&lt;=c</a:t>
            </a:r>
            <a:r>
              <a:rPr lang="en-US" altLang="ko-KR" dirty="0">
                <a:solidFill>
                  <a:srgbClr val="002060"/>
                </a:solidFill>
              </a:rPr>
              <a:t>)</a:t>
            </a:r>
          </a:p>
          <a:p>
            <a:endParaRPr lang="en-US" altLang="ko-KR" dirty="0">
              <a:solidFill>
                <a:srgbClr val="002060"/>
              </a:solidFill>
            </a:endParaRPr>
          </a:p>
          <a:p>
            <a:r>
              <a:rPr lang="en-US" altLang="ko-KR" dirty="0">
                <a:solidFill>
                  <a:srgbClr val="002060"/>
                </a:solidFill>
              </a:rPr>
              <a:t>print(</a:t>
            </a:r>
            <a:r>
              <a:rPr lang="en-US" altLang="ko-KR" dirty="0" err="1">
                <a:solidFill>
                  <a:schemeClr val="tx1"/>
                </a:solidFill>
              </a:rPr>
              <a:t>boolA</a:t>
            </a:r>
            <a:r>
              <a:rPr lang="en-US" altLang="ko-KR" dirty="0">
                <a:solidFill>
                  <a:srgbClr val="002060"/>
                </a:solidFill>
              </a:rPr>
              <a:t> </a:t>
            </a:r>
            <a:r>
              <a:rPr lang="en-US" altLang="ko-KR" dirty="0">
                <a:solidFill>
                  <a:srgbClr val="00B050"/>
                </a:solidFill>
              </a:rPr>
              <a:t>and</a:t>
            </a:r>
            <a:r>
              <a:rPr lang="en-US" altLang="ko-KR" dirty="0">
                <a:solidFill>
                  <a:srgbClr val="002060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boolB</a:t>
            </a:r>
            <a:r>
              <a:rPr lang="en-US" altLang="ko-KR" dirty="0">
                <a:solidFill>
                  <a:srgbClr val="002060"/>
                </a:solidFill>
              </a:rPr>
              <a:t>)</a:t>
            </a:r>
          </a:p>
          <a:p>
            <a:r>
              <a:rPr lang="en-US" altLang="ko-KR" dirty="0">
                <a:solidFill>
                  <a:srgbClr val="002060"/>
                </a:solidFill>
              </a:rPr>
              <a:t>print(</a:t>
            </a:r>
            <a:r>
              <a:rPr lang="en-US" altLang="ko-KR" dirty="0" err="1">
                <a:solidFill>
                  <a:schemeClr val="tx1"/>
                </a:solidFill>
              </a:rPr>
              <a:t>boolA</a:t>
            </a:r>
            <a:r>
              <a:rPr lang="en-US" altLang="ko-KR" dirty="0">
                <a:solidFill>
                  <a:srgbClr val="002060"/>
                </a:solidFill>
              </a:rPr>
              <a:t> </a:t>
            </a:r>
            <a:r>
              <a:rPr lang="en-US" altLang="ko-KR" dirty="0">
                <a:solidFill>
                  <a:srgbClr val="00B050"/>
                </a:solidFill>
              </a:rPr>
              <a:t>or</a:t>
            </a:r>
            <a:r>
              <a:rPr lang="en-US" altLang="ko-KR" dirty="0">
                <a:solidFill>
                  <a:srgbClr val="002060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boolB</a:t>
            </a:r>
            <a:r>
              <a:rPr lang="en-US" altLang="ko-KR" dirty="0">
                <a:solidFill>
                  <a:srgbClr val="002060"/>
                </a:solidFill>
              </a:rPr>
              <a:t>)</a:t>
            </a:r>
          </a:p>
          <a:p>
            <a:r>
              <a:rPr lang="en-US" altLang="ko-KR" dirty="0">
                <a:solidFill>
                  <a:srgbClr val="002060"/>
                </a:solidFill>
              </a:rPr>
              <a:t>print(</a:t>
            </a:r>
            <a:r>
              <a:rPr lang="en-US" altLang="ko-KR" dirty="0">
                <a:solidFill>
                  <a:srgbClr val="00B050"/>
                </a:solidFill>
              </a:rPr>
              <a:t>not</a:t>
            </a:r>
            <a:r>
              <a:rPr lang="en-US" altLang="ko-KR" dirty="0">
                <a:solidFill>
                  <a:srgbClr val="002060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boolA</a:t>
            </a:r>
            <a:r>
              <a:rPr lang="en-US" altLang="ko-KR" dirty="0">
                <a:solidFill>
                  <a:srgbClr val="002060"/>
                </a:solidFill>
              </a:rPr>
              <a:t>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ABE71FBE-9417-4C1F-AD2D-CC6FBBC3C0F6}"/>
              </a:ext>
            </a:extLst>
          </p:cNvPr>
          <p:cNvSpPr txBox="1"/>
          <p:nvPr/>
        </p:nvSpPr>
        <p:spPr>
          <a:xfrm>
            <a:off x="5959085" y="223607"/>
            <a:ext cx="5563540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/>
              <a:t>a = 1, b = 2, c = 2,</a:t>
            </a:r>
          </a:p>
          <a:p>
            <a:pPr>
              <a:lnSpc>
                <a:spcPct val="150000"/>
              </a:lnSpc>
            </a:pPr>
            <a:r>
              <a:rPr lang="en-US" altLang="ko-KR" dirty="0" err="1" smtClean="0"/>
              <a:t>boolA</a:t>
            </a:r>
            <a:r>
              <a:rPr lang="en-US" altLang="ko-KR" dirty="0" smtClean="0"/>
              <a:t>= True, </a:t>
            </a:r>
            <a:r>
              <a:rPr lang="en-US" altLang="ko-KR" dirty="0" err="1" smtClean="0"/>
              <a:t>boolB</a:t>
            </a:r>
            <a:r>
              <a:rPr lang="en-US" altLang="ko-KR" dirty="0" smtClean="0"/>
              <a:t> = False</a:t>
            </a:r>
            <a:endParaRPr lang="en-US" altLang="ko-KR" dirty="0" smtClean="0"/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ABE71FBE-9417-4C1F-AD2D-CC6FBBC3C0F6}"/>
              </a:ext>
            </a:extLst>
          </p:cNvPr>
          <p:cNvSpPr txBox="1"/>
          <p:nvPr/>
        </p:nvSpPr>
        <p:spPr>
          <a:xfrm>
            <a:off x="8196030" y="1347614"/>
            <a:ext cx="1008112" cy="43858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500" dirty="0" smtClean="0">
                <a:sym typeface="Wingdings" panose="05000000000000000000" pitchFamily="2" charset="2"/>
              </a:rPr>
              <a:t> False</a:t>
            </a:r>
            <a:endParaRPr lang="en-US" altLang="ko-KR" sz="1500" dirty="0" smtClean="0"/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ABE71FBE-9417-4C1F-AD2D-CC6FBBC3C0F6}"/>
              </a:ext>
            </a:extLst>
          </p:cNvPr>
          <p:cNvSpPr txBox="1"/>
          <p:nvPr/>
        </p:nvSpPr>
        <p:spPr>
          <a:xfrm>
            <a:off x="8196030" y="1622556"/>
            <a:ext cx="1008112" cy="43858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500" dirty="0" smtClean="0">
                <a:sym typeface="Wingdings" panose="05000000000000000000" pitchFamily="2" charset="2"/>
              </a:rPr>
              <a:t> True</a:t>
            </a:r>
            <a:endParaRPr lang="en-US" altLang="ko-KR" sz="1500" dirty="0" smtClean="0"/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ABE71FBE-9417-4C1F-AD2D-CC6FBBC3C0F6}"/>
              </a:ext>
            </a:extLst>
          </p:cNvPr>
          <p:cNvSpPr txBox="1"/>
          <p:nvPr/>
        </p:nvSpPr>
        <p:spPr>
          <a:xfrm>
            <a:off x="8172400" y="1906894"/>
            <a:ext cx="1008112" cy="39549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500" dirty="0" smtClean="0">
                <a:sym typeface="Wingdings" panose="05000000000000000000" pitchFamily="2" charset="2"/>
              </a:rPr>
              <a:t> False</a:t>
            </a:r>
            <a:endParaRPr lang="en-US" altLang="ko-KR" sz="1500" dirty="0" smtClean="0"/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ABE71FBE-9417-4C1F-AD2D-CC6FBBC3C0F6}"/>
              </a:ext>
            </a:extLst>
          </p:cNvPr>
          <p:cNvSpPr txBox="1"/>
          <p:nvPr/>
        </p:nvSpPr>
        <p:spPr>
          <a:xfrm>
            <a:off x="8172400" y="2211694"/>
            <a:ext cx="1008112" cy="43858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500" dirty="0" smtClean="0">
                <a:sym typeface="Wingdings" panose="05000000000000000000" pitchFamily="2" charset="2"/>
              </a:rPr>
              <a:t> True</a:t>
            </a:r>
            <a:endParaRPr lang="en-US" altLang="ko-KR" sz="1500" dirty="0" smtClean="0"/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ABE71FBE-9417-4C1F-AD2D-CC6FBBC3C0F6}"/>
              </a:ext>
            </a:extLst>
          </p:cNvPr>
          <p:cNvSpPr txBox="1"/>
          <p:nvPr/>
        </p:nvSpPr>
        <p:spPr>
          <a:xfrm>
            <a:off x="8203280" y="2440776"/>
            <a:ext cx="1008112" cy="43858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500" dirty="0" smtClean="0">
                <a:sym typeface="Wingdings" panose="05000000000000000000" pitchFamily="2" charset="2"/>
              </a:rPr>
              <a:t> False</a:t>
            </a:r>
            <a:endParaRPr lang="en-US" altLang="ko-KR" sz="1500" dirty="0" smtClean="0"/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ABE71FBE-9417-4C1F-AD2D-CC6FBBC3C0F6}"/>
              </a:ext>
            </a:extLst>
          </p:cNvPr>
          <p:cNvSpPr txBox="1"/>
          <p:nvPr/>
        </p:nvSpPr>
        <p:spPr>
          <a:xfrm>
            <a:off x="8226184" y="2783094"/>
            <a:ext cx="1008112" cy="43858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500" dirty="0" smtClean="0">
                <a:sym typeface="Wingdings" panose="05000000000000000000" pitchFamily="2" charset="2"/>
              </a:rPr>
              <a:t> True</a:t>
            </a:r>
            <a:endParaRPr lang="en-US" altLang="ko-KR" sz="1500" dirty="0" smtClean="0"/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ABE71FBE-9417-4C1F-AD2D-CC6FBBC3C0F6}"/>
              </a:ext>
            </a:extLst>
          </p:cNvPr>
          <p:cNvSpPr txBox="1"/>
          <p:nvPr/>
        </p:nvSpPr>
        <p:spPr>
          <a:xfrm>
            <a:off x="8204447" y="3326426"/>
            <a:ext cx="1008112" cy="39549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500" dirty="0" smtClean="0">
                <a:sym typeface="Wingdings" panose="05000000000000000000" pitchFamily="2" charset="2"/>
              </a:rPr>
              <a:t> </a:t>
            </a:r>
            <a:r>
              <a:rPr lang="en-US" altLang="ko-KR" sz="1500" dirty="0" smtClean="0"/>
              <a:t>False</a:t>
            </a:r>
            <a:endParaRPr lang="en-US" altLang="ko-KR" sz="1500" dirty="0" smtClean="0"/>
          </a:p>
        </p:txBody>
      </p: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ABE71FBE-9417-4C1F-AD2D-CC6FBBC3C0F6}"/>
              </a:ext>
            </a:extLst>
          </p:cNvPr>
          <p:cNvSpPr txBox="1"/>
          <p:nvPr/>
        </p:nvSpPr>
        <p:spPr>
          <a:xfrm>
            <a:off x="8204447" y="3610575"/>
            <a:ext cx="1008112" cy="39549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500" dirty="0" smtClean="0">
                <a:sym typeface="Wingdings" panose="05000000000000000000" pitchFamily="2" charset="2"/>
              </a:rPr>
              <a:t> True</a:t>
            </a:r>
            <a:endParaRPr lang="en-US" altLang="ko-KR" sz="1500" dirty="0" smtClean="0"/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ABE71FBE-9417-4C1F-AD2D-CC6FBBC3C0F6}"/>
              </a:ext>
            </a:extLst>
          </p:cNvPr>
          <p:cNvSpPr txBox="1"/>
          <p:nvPr/>
        </p:nvSpPr>
        <p:spPr>
          <a:xfrm>
            <a:off x="8204447" y="3869758"/>
            <a:ext cx="1008112" cy="43858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500" dirty="0" smtClean="0">
                <a:sym typeface="Wingdings" panose="05000000000000000000" pitchFamily="2" charset="2"/>
              </a:rPr>
              <a:t> False</a:t>
            </a:r>
            <a:endParaRPr lang="en-US" altLang="ko-KR" sz="1500" dirty="0" smtClean="0"/>
          </a:p>
        </p:txBody>
      </p:sp>
    </p:spTree>
    <p:extLst>
      <p:ext uri="{BB962C8B-B14F-4D97-AF65-F5344CB8AC3E}">
        <p14:creationId xmlns:p14="http://schemas.microsoft.com/office/powerpoint/2010/main" val="3134584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실외, 옅은, 바닥, 하늘이(가) 표시된 사진&#10;&#10;매우 높은 신뢰도로 생성된 설명">
            <a:extLst>
              <a:ext uri="{FF2B5EF4-FFF2-40B4-BE49-F238E27FC236}">
                <a16:creationId xmlns="" xmlns:a16="http://schemas.microsoft.com/office/drawing/2014/main" id="{E14689D4-B4E9-4639-9673-B6D02D084D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326"/>
          <a:stretch/>
        </p:blipFill>
        <p:spPr>
          <a:xfrm>
            <a:off x="0" y="0"/>
            <a:ext cx="2256197" cy="5143500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0" y="0"/>
            <a:ext cx="2256196" cy="5143500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C81CE716-B5F4-4412-9B80-B272444D4F7B}"/>
              </a:ext>
            </a:extLst>
          </p:cNvPr>
          <p:cNvSpPr txBox="1"/>
          <p:nvPr/>
        </p:nvSpPr>
        <p:spPr>
          <a:xfrm>
            <a:off x="116842" y="1423063"/>
            <a:ext cx="202251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400" dirty="0">
                <a:solidFill>
                  <a:srgbClr val="FF9966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변수와 연산자</a:t>
            </a:r>
            <a:endParaRPr lang="en-US" altLang="ko-KR" sz="2400" dirty="0">
              <a:solidFill>
                <a:schemeClr val="bg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C8BB1B8D-74C8-40FE-B46B-3402C9686BE8}"/>
              </a:ext>
            </a:extLst>
          </p:cNvPr>
          <p:cNvSpPr txBox="1"/>
          <p:nvPr/>
        </p:nvSpPr>
        <p:spPr>
          <a:xfrm>
            <a:off x="237694" y="2024039"/>
            <a:ext cx="1780808" cy="12695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700" dirty="0" smtClean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변수</a:t>
            </a:r>
            <a:endParaRPr lang="en-US" altLang="ko-KR" sz="1700" dirty="0" smtClean="0">
              <a:solidFill>
                <a:schemeClr val="bg1">
                  <a:lumMod val="65000"/>
                </a:schemeClr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700" dirty="0" smtClean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연산자</a:t>
            </a:r>
          </a:p>
          <a:p>
            <a:pPr algn="r">
              <a:lnSpc>
                <a:spcPct val="150000"/>
              </a:lnSpc>
            </a:pPr>
            <a:r>
              <a:rPr lang="ko-KR" altLang="en-US" sz="1700" dirty="0" err="1" smtClean="0">
                <a:solidFill>
                  <a:srgbClr val="92D050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형변환</a:t>
            </a:r>
            <a:endParaRPr lang="en-US" altLang="ko-KR" sz="1700" dirty="0">
              <a:solidFill>
                <a:srgbClr val="92D050"/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="" xmlns:a16="http://schemas.microsoft.com/office/drawing/2014/main" id="{E10049C7-647C-4111-A262-0E31AC0C0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6C3F-4EDC-4210-A114-28CDD4F1CA83}" type="slidenum">
              <a:rPr lang="ko-KR" altLang="en-US" smtClean="0"/>
              <a:pPr/>
              <a:t>16</a:t>
            </a:fld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A55FC284-9947-4496-A946-FD3393B981E4}"/>
              </a:ext>
            </a:extLst>
          </p:cNvPr>
          <p:cNvSpPr txBox="1"/>
          <p:nvPr/>
        </p:nvSpPr>
        <p:spPr>
          <a:xfrm>
            <a:off x="2411760" y="416180"/>
            <a:ext cx="33127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고딕15" panose="02020600000000000000" pitchFamily="18" charset="-127"/>
                <a:ea typeface="a고딕15" panose="02020600000000000000" pitchFamily="18" charset="-127"/>
              </a:rPr>
              <a:t>|</a:t>
            </a:r>
            <a:r>
              <a:rPr lang="en-US" altLang="ko-KR" sz="2400" dirty="0">
                <a:latin typeface="a고딕15" panose="02020600000000000000" pitchFamily="18" charset="-127"/>
                <a:ea typeface="a고딕15" panose="02020600000000000000" pitchFamily="18" charset="-127"/>
              </a:rPr>
              <a:t> </a:t>
            </a:r>
            <a:r>
              <a:rPr lang="ko-KR" altLang="en-US" sz="2400" dirty="0" err="1" smtClean="0">
                <a:latin typeface="a고딕15" panose="02020600000000000000" pitchFamily="18" charset="-127"/>
                <a:ea typeface="a고딕15" panose="02020600000000000000" pitchFamily="18" charset="-127"/>
              </a:rPr>
              <a:t>형변환</a:t>
            </a:r>
            <a:endParaRPr lang="en-US" altLang="ko-KR" sz="240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9C9112D2-C353-41A9-8CED-39F9668431E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50" b="89987" l="6977" r="93225">
                        <a14:foregroundMark x1="13852" y1="58762" x2="7583" y2="65217"/>
                        <a14:foregroundMark x1="7583" y1="65217" x2="6977" y2="65349"/>
                        <a14:foregroundMark x1="57027" y1="72464" x2="58948" y2="77470"/>
                        <a14:foregroundMark x1="68959" y1="71146" x2="66734" y2="72727"/>
                        <a14:foregroundMark x1="78463" y1="71278" x2="75733" y2="73518"/>
                        <a14:foregroundMark x1="64105" y1="20553" x2="65217" y2="24901"/>
                        <a14:foregroundMark x1="71587" y1="17918" x2="71486" y2="20685"/>
                        <a14:foregroundMark x1="78429" y1="21080" x2="77654" y2="24111"/>
                        <a14:foregroundMark x1="78665" y1="20158" x2="78429" y2="21080"/>
                        <a14:foregroundMark x1="88777" y1="20158" x2="87563" y2="23847"/>
                        <a14:foregroundMark x1="93225" y1="17523" x2="92821" y2="18314"/>
                        <a14:backgroundMark x1="53589" y1="78788" x2="53589" y2="78788"/>
                        <a14:backgroundMark x1="78261" y1="74177" x2="78261" y2="74177"/>
                        <a14:backgroundMark x1="80688" y1="21080" x2="80688" y2="2108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680" y="314599"/>
            <a:ext cx="1262836" cy="96915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ABE71FBE-9417-4C1F-AD2D-CC6FBBC3C0F6}"/>
              </a:ext>
            </a:extLst>
          </p:cNvPr>
          <p:cNvSpPr txBox="1"/>
          <p:nvPr/>
        </p:nvSpPr>
        <p:spPr>
          <a:xfrm>
            <a:off x="2752876" y="1219045"/>
            <a:ext cx="1619611" cy="1754326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err="1" smtClean="0"/>
              <a:t>int</a:t>
            </a:r>
            <a:r>
              <a:rPr lang="en-US" altLang="ko-KR" dirty="0" smtClean="0"/>
              <a:t>(</a:t>
            </a:r>
            <a:r>
              <a:rPr lang="en-US" altLang="ko-KR" dirty="0" smtClean="0"/>
              <a:t>value</a:t>
            </a:r>
            <a:r>
              <a:rPr lang="en-US" altLang="ko-KR" dirty="0" smtClean="0"/>
              <a:t>)</a:t>
            </a:r>
            <a:endParaRPr lang="en-US" altLang="ko-KR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err="1"/>
              <a:t>chr</a:t>
            </a:r>
            <a:r>
              <a:rPr lang="en-US" altLang="ko-KR" dirty="0"/>
              <a:t>(value</a:t>
            </a:r>
            <a:r>
              <a:rPr lang="en-US" altLang="ko-KR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float(value</a:t>
            </a:r>
            <a:r>
              <a:rPr lang="en-US" altLang="ko-KR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err="1"/>
              <a:t>str</a:t>
            </a:r>
            <a:r>
              <a:rPr lang="en-US" altLang="ko-KR" dirty="0"/>
              <a:t>(value)</a:t>
            </a:r>
            <a:endParaRPr lang="en-US" altLang="ko-KR" dirty="0" smtClean="0"/>
          </a:p>
        </p:txBody>
      </p:sp>
      <p:sp>
        <p:nvSpPr>
          <p:cNvPr id="11" name="직사각형 10"/>
          <p:cNvSpPr/>
          <p:nvPr/>
        </p:nvSpPr>
        <p:spPr>
          <a:xfrm>
            <a:off x="5436096" y="1553923"/>
            <a:ext cx="2748625" cy="191556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rgbClr val="002060"/>
                </a:solidFill>
              </a:rPr>
              <a:t>print(float(</a:t>
            </a:r>
            <a:r>
              <a:rPr lang="en-US" altLang="ko-KR" dirty="0">
                <a:solidFill>
                  <a:schemeClr val="tx1"/>
                </a:solidFill>
              </a:rPr>
              <a:t>a</a:t>
            </a:r>
            <a:r>
              <a:rPr lang="en-US" altLang="ko-KR" dirty="0">
                <a:solidFill>
                  <a:srgbClr val="002060"/>
                </a:solidFill>
              </a:rPr>
              <a:t>))</a:t>
            </a:r>
          </a:p>
          <a:p>
            <a:r>
              <a:rPr lang="en-US" altLang="ko-KR" dirty="0">
                <a:solidFill>
                  <a:srgbClr val="002060"/>
                </a:solidFill>
              </a:rPr>
              <a:t>print(</a:t>
            </a:r>
            <a:r>
              <a:rPr lang="en-US" altLang="ko-KR" dirty="0" err="1">
                <a:solidFill>
                  <a:srgbClr val="002060"/>
                </a:solidFill>
              </a:rPr>
              <a:t>int</a:t>
            </a:r>
            <a:r>
              <a:rPr lang="en-US" altLang="ko-KR" dirty="0">
                <a:solidFill>
                  <a:srgbClr val="002060"/>
                </a:solidFill>
              </a:rPr>
              <a:t>(</a:t>
            </a:r>
            <a:r>
              <a:rPr lang="en-US" altLang="ko-KR" dirty="0">
                <a:solidFill>
                  <a:schemeClr val="tx1"/>
                </a:solidFill>
              </a:rPr>
              <a:t>b</a:t>
            </a:r>
            <a:r>
              <a:rPr lang="en-US" altLang="ko-KR" dirty="0">
                <a:solidFill>
                  <a:srgbClr val="002060"/>
                </a:solidFill>
              </a:rPr>
              <a:t>))</a:t>
            </a:r>
          </a:p>
          <a:p>
            <a:endParaRPr lang="en-US" altLang="ko-KR" dirty="0">
              <a:solidFill>
                <a:srgbClr val="002060"/>
              </a:solidFill>
            </a:endParaRPr>
          </a:p>
          <a:p>
            <a:r>
              <a:rPr lang="en-US" altLang="ko-KR" dirty="0">
                <a:solidFill>
                  <a:srgbClr val="002060"/>
                </a:solidFill>
              </a:rPr>
              <a:t>print(</a:t>
            </a:r>
            <a:r>
              <a:rPr lang="en-US" altLang="ko-KR" dirty="0" err="1">
                <a:solidFill>
                  <a:schemeClr val="tx1"/>
                </a:solidFill>
              </a:rPr>
              <a:t>c+d</a:t>
            </a:r>
            <a:r>
              <a:rPr lang="en-US" altLang="ko-KR" dirty="0">
                <a:solidFill>
                  <a:srgbClr val="002060"/>
                </a:solidFill>
              </a:rPr>
              <a:t>)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c = </a:t>
            </a:r>
            <a:r>
              <a:rPr lang="en-US" altLang="ko-KR" dirty="0" err="1">
                <a:solidFill>
                  <a:srgbClr val="002060"/>
                </a:solidFill>
              </a:rPr>
              <a:t>str</a:t>
            </a:r>
            <a:r>
              <a:rPr lang="en-US" altLang="ko-KR" dirty="0">
                <a:solidFill>
                  <a:srgbClr val="002060"/>
                </a:solidFill>
              </a:rPr>
              <a:t>(</a:t>
            </a:r>
            <a:r>
              <a:rPr lang="en-US" altLang="ko-KR" dirty="0">
                <a:solidFill>
                  <a:schemeClr val="tx1"/>
                </a:solidFill>
              </a:rPr>
              <a:t>c</a:t>
            </a:r>
            <a:r>
              <a:rPr lang="en-US" altLang="ko-KR" dirty="0">
                <a:solidFill>
                  <a:srgbClr val="002060"/>
                </a:solidFill>
              </a:rPr>
              <a:t>)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d =</a:t>
            </a:r>
            <a:r>
              <a:rPr lang="en-US" altLang="ko-KR" dirty="0">
                <a:solidFill>
                  <a:srgbClr val="002060"/>
                </a:solidFill>
              </a:rPr>
              <a:t> </a:t>
            </a:r>
            <a:r>
              <a:rPr lang="en-US" altLang="ko-KR" dirty="0" err="1">
                <a:solidFill>
                  <a:srgbClr val="002060"/>
                </a:solidFill>
              </a:rPr>
              <a:t>str</a:t>
            </a:r>
            <a:r>
              <a:rPr lang="en-US" altLang="ko-KR" dirty="0">
                <a:solidFill>
                  <a:srgbClr val="002060"/>
                </a:solidFill>
              </a:rPr>
              <a:t>(</a:t>
            </a:r>
            <a:r>
              <a:rPr lang="en-US" altLang="ko-KR" dirty="0">
                <a:solidFill>
                  <a:schemeClr val="tx1"/>
                </a:solidFill>
              </a:rPr>
              <a:t>d</a:t>
            </a:r>
            <a:r>
              <a:rPr lang="en-US" altLang="ko-KR" dirty="0">
                <a:solidFill>
                  <a:srgbClr val="002060"/>
                </a:solidFill>
              </a:rPr>
              <a:t>)</a:t>
            </a:r>
          </a:p>
          <a:p>
            <a:r>
              <a:rPr lang="en-US" altLang="ko-KR" dirty="0">
                <a:solidFill>
                  <a:srgbClr val="002060"/>
                </a:solidFill>
              </a:rPr>
              <a:t>print(</a:t>
            </a:r>
            <a:r>
              <a:rPr lang="en-US" altLang="ko-KR" dirty="0" err="1">
                <a:solidFill>
                  <a:schemeClr val="tx1"/>
                </a:solidFill>
              </a:rPr>
              <a:t>c+d</a:t>
            </a:r>
            <a:r>
              <a:rPr lang="en-US" altLang="ko-KR" dirty="0">
                <a:solidFill>
                  <a:srgbClr val="002060"/>
                </a:solidFill>
              </a:rPr>
              <a:t>)</a:t>
            </a:r>
            <a:endParaRPr lang="en-US" altLang="ko-KR" dirty="0" smtClean="0">
              <a:solidFill>
                <a:srgbClr val="00206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ABE71FBE-9417-4C1F-AD2D-CC6FBBC3C0F6}"/>
              </a:ext>
            </a:extLst>
          </p:cNvPr>
          <p:cNvSpPr txBox="1"/>
          <p:nvPr/>
        </p:nvSpPr>
        <p:spPr>
          <a:xfrm>
            <a:off x="3771430" y="314599"/>
            <a:ext cx="5563540" cy="45429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smtClean="0"/>
              <a:t>a = 3, b = 1.7, c = 5, d = 6</a:t>
            </a:r>
            <a:endParaRPr lang="en-US" altLang="ko-KR" dirty="0" smtClean="0"/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ABE71FBE-9417-4C1F-AD2D-CC6FBBC3C0F6}"/>
              </a:ext>
            </a:extLst>
          </p:cNvPr>
          <p:cNvSpPr txBox="1"/>
          <p:nvPr/>
        </p:nvSpPr>
        <p:spPr>
          <a:xfrm>
            <a:off x="7062745" y="1505601"/>
            <a:ext cx="1008112" cy="43858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500" dirty="0" smtClean="0">
                <a:sym typeface="Wingdings" panose="05000000000000000000" pitchFamily="2" charset="2"/>
              </a:rPr>
              <a:t> 3.0</a:t>
            </a:r>
            <a:endParaRPr lang="en-US" altLang="ko-KR" sz="1500" dirty="0" smtClean="0"/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ABE71FBE-9417-4C1F-AD2D-CC6FBBC3C0F6}"/>
              </a:ext>
            </a:extLst>
          </p:cNvPr>
          <p:cNvSpPr txBox="1"/>
          <p:nvPr/>
        </p:nvSpPr>
        <p:spPr>
          <a:xfrm>
            <a:off x="7062745" y="1712480"/>
            <a:ext cx="1008112" cy="39549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500" dirty="0" smtClean="0">
                <a:sym typeface="Wingdings" panose="05000000000000000000" pitchFamily="2" charset="2"/>
              </a:rPr>
              <a:t> </a:t>
            </a:r>
            <a:r>
              <a:rPr lang="en-US" altLang="ko-KR" sz="1500" dirty="0" smtClean="0"/>
              <a:t>1</a:t>
            </a:r>
            <a:endParaRPr lang="en-US" altLang="ko-KR" sz="1500" dirty="0" smtClean="0"/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ABE71FBE-9417-4C1F-AD2D-CC6FBBC3C0F6}"/>
              </a:ext>
            </a:extLst>
          </p:cNvPr>
          <p:cNvSpPr txBox="1"/>
          <p:nvPr/>
        </p:nvSpPr>
        <p:spPr>
          <a:xfrm>
            <a:off x="7092280" y="2248265"/>
            <a:ext cx="1008112" cy="39549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500" dirty="0" smtClean="0">
                <a:sym typeface="Wingdings" panose="05000000000000000000" pitchFamily="2" charset="2"/>
              </a:rPr>
              <a:t> </a:t>
            </a:r>
            <a:r>
              <a:rPr lang="en-US" altLang="ko-KR" sz="1500" dirty="0" smtClean="0"/>
              <a:t>11</a:t>
            </a:r>
            <a:endParaRPr lang="en-US" altLang="ko-KR" sz="1500" dirty="0" smtClean="0"/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ABE71FBE-9417-4C1F-AD2D-CC6FBBC3C0F6}"/>
              </a:ext>
            </a:extLst>
          </p:cNvPr>
          <p:cNvSpPr txBox="1"/>
          <p:nvPr/>
        </p:nvSpPr>
        <p:spPr>
          <a:xfrm>
            <a:off x="7115944" y="3107711"/>
            <a:ext cx="1008112" cy="43858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500" dirty="0" smtClean="0">
                <a:sym typeface="Wingdings" panose="05000000000000000000" pitchFamily="2" charset="2"/>
              </a:rPr>
              <a:t> 56</a:t>
            </a:r>
            <a:endParaRPr lang="en-US" altLang="ko-KR" sz="1500" dirty="0" smtClean="0"/>
          </a:p>
        </p:txBody>
      </p:sp>
    </p:spTree>
    <p:extLst>
      <p:ext uri="{BB962C8B-B14F-4D97-AF65-F5344CB8AC3E}">
        <p14:creationId xmlns:p14="http://schemas.microsoft.com/office/powerpoint/2010/main" val="409754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1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 descr="실외, 옅은, 바닥, 하늘이(가) 표시된 사진&#10;&#10;매우 높은 신뢰도로 생성된 설명">
            <a:extLst>
              <a:ext uri="{FF2B5EF4-FFF2-40B4-BE49-F238E27FC236}">
                <a16:creationId xmlns="" xmlns:a16="http://schemas.microsoft.com/office/drawing/2014/main" id="{4306397A-3B95-45F3-9EB5-55F6F0CF5CB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="" xmlns:a16="http://schemas.microsoft.com/office/drawing/2014/main" id="{F12787E6-8762-4F3D-9BD8-C05D54C23C67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lumMod val="85000"/>
              <a:lumOff val="15000"/>
              <a:alpha val="18000"/>
            </a:schemeClr>
          </a:solidFill>
          <a:ln>
            <a:noFill/>
          </a:ln>
          <a:effectLst>
            <a:outerShdw blurRad="50800" dist="50800" dir="5400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="" xmlns:a16="http://schemas.microsoft.com/office/drawing/2014/main" id="{09150187-13A8-49DA-992B-09E2CACECC98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lumMod val="85000"/>
              <a:lumOff val="15000"/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1619672" y="2130981"/>
            <a:ext cx="5904656" cy="738664"/>
          </a:xfrm>
          <a:prstGeom prst="rect">
            <a:avLst/>
          </a:prstGeom>
          <a:noFill/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고딕18" panose="02020600000000000000" pitchFamily="18" charset="-127"/>
                <a:ea typeface="a고딕18" panose="02020600000000000000" pitchFamily="18" charset="-127"/>
              </a:rPr>
              <a:t>3</a:t>
            </a:r>
            <a:r>
              <a:rPr lang="en-US" altLang="ko-KR" sz="28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고딕18" panose="02020600000000000000" pitchFamily="18" charset="-127"/>
                <a:ea typeface="a고딕18" panose="02020600000000000000" pitchFamily="18" charset="-127"/>
              </a:rPr>
              <a:t>. </a:t>
            </a:r>
            <a:r>
              <a:rPr lang="ko-KR" altLang="en-US" sz="28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고딕18" panose="02020600000000000000" pitchFamily="18" charset="-127"/>
                <a:ea typeface="a고딕18" panose="02020600000000000000" pitchFamily="18" charset="-127"/>
              </a:rPr>
              <a:t>입출력</a:t>
            </a:r>
            <a:endParaRPr lang="en-US" altLang="ko-KR" sz="2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고딕18" panose="02020600000000000000" pitchFamily="18" charset="-127"/>
              <a:ea typeface="a고딕18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653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실외, 옅은, 바닥, 하늘이(가) 표시된 사진&#10;&#10;매우 높은 신뢰도로 생성된 설명">
            <a:extLst>
              <a:ext uri="{FF2B5EF4-FFF2-40B4-BE49-F238E27FC236}">
                <a16:creationId xmlns="" xmlns:a16="http://schemas.microsoft.com/office/drawing/2014/main" id="{E14689D4-B4E9-4639-9673-B6D02D084D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326"/>
          <a:stretch/>
        </p:blipFill>
        <p:spPr>
          <a:xfrm>
            <a:off x="0" y="0"/>
            <a:ext cx="2256197" cy="5143500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0" y="0"/>
            <a:ext cx="2256196" cy="5143500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C81CE716-B5F4-4412-9B80-B272444D4F7B}"/>
              </a:ext>
            </a:extLst>
          </p:cNvPr>
          <p:cNvSpPr txBox="1"/>
          <p:nvPr/>
        </p:nvSpPr>
        <p:spPr>
          <a:xfrm>
            <a:off x="116842" y="1423063"/>
            <a:ext cx="202251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400" dirty="0" smtClean="0">
                <a:solidFill>
                  <a:srgbClr val="FF9966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입출력</a:t>
            </a:r>
            <a:endParaRPr lang="en-US" altLang="ko-KR" sz="2400" dirty="0">
              <a:solidFill>
                <a:schemeClr val="bg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C8BB1B8D-74C8-40FE-B46B-3402C9686BE8}"/>
              </a:ext>
            </a:extLst>
          </p:cNvPr>
          <p:cNvSpPr txBox="1"/>
          <p:nvPr/>
        </p:nvSpPr>
        <p:spPr>
          <a:xfrm>
            <a:off x="237694" y="2024039"/>
            <a:ext cx="1780808" cy="12695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700" dirty="0" smtClean="0">
                <a:solidFill>
                  <a:srgbClr val="92D050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print</a:t>
            </a:r>
          </a:p>
          <a:p>
            <a:pPr algn="r">
              <a:lnSpc>
                <a:spcPct val="150000"/>
              </a:lnSpc>
            </a:pPr>
            <a:r>
              <a:rPr lang="en-US" altLang="ko-KR" sz="1700" dirty="0" smtClean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input</a:t>
            </a:r>
          </a:p>
          <a:p>
            <a:pPr algn="r">
              <a:lnSpc>
                <a:spcPct val="150000"/>
              </a:lnSpc>
            </a:pPr>
            <a:r>
              <a:rPr lang="ko-KR" altLang="en-US" sz="1700" dirty="0" smtClean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입출력 고급</a:t>
            </a:r>
            <a:endParaRPr lang="en-US" altLang="ko-KR" sz="1700" dirty="0">
              <a:solidFill>
                <a:schemeClr val="bg1">
                  <a:lumMod val="65000"/>
                </a:schemeClr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="" xmlns:a16="http://schemas.microsoft.com/office/drawing/2014/main" id="{E10049C7-647C-4111-A262-0E31AC0C0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6C3F-4EDC-4210-A114-28CDD4F1CA83}" type="slidenum">
              <a:rPr lang="ko-KR" altLang="en-US" smtClean="0"/>
              <a:pPr/>
              <a:t>18</a:t>
            </a:fld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A55FC284-9947-4496-A946-FD3393B981E4}"/>
              </a:ext>
            </a:extLst>
          </p:cNvPr>
          <p:cNvSpPr txBox="1"/>
          <p:nvPr/>
        </p:nvSpPr>
        <p:spPr>
          <a:xfrm>
            <a:off x="2411760" y="416180"/>
            <a:ext cx="33127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latin typeface="a고딕15" panose="02020600000000000000" pitchFamily="18" charset="-127"/>
                <a:ea typeface="a고딕15" panose="02020600000000000000" pitchFamily="18" charset="-127"/>
              </a:rPr>
              <a:t>| </a:t>
            </a:r>
            <a:r>
              <a:rPr lang="ko-KR" altLang="en-US" sz="2400" b="1" dirty="0" smtClean="0">
                <a:latin typeface="a고딕15" panose="02020600000000000000" pitchFamily="18" charset="-127"/>
                <a:ea typeface="a고딕15" panose="02020600000000000000" pitchFamily="18" charset="-127"/>
              </a:rPr>
              <a:t>출력</a:t>
            </a:r>
            <a:endParaRPr lang="en-US" altLang="ko-KR" sz="240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9C9112D2-C353-41A9-8CED-39F9668431E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50" b="89987" l="6977" r="93225">
                        <a14:foregroundMark x1="13852" y1="58762" x2="7583" y2="65217"/>
                        <a14:foregroundMark x1="7583" y1="65217" x2="6977" y2="65349"/>
                        <a14:foregroundMark x1="57027" y1="72464" x2="58948" y2="77470"/>
                        <a14:foregroundMark x1="68959" y1="71146" x2="66734" y2="72727"/>
                        <a14:foregroundMark x1="78463" y1="71278" x2="75733" y2="73518"/>
                        <a14:foregroundMark x1="64105" y1="20553" x2="65217" y2="24901"/>
                        <a14:foregroundMark x1="71587" y1="17918" x2="71486" y2="20685"/>
                        <a14:foregroundMark x1="78429" y1="21080" x2="77654" y2="24111"/>
                        <a14:foregroundMark x1="78665" y1="20158" x2="78429" y2="21080"/>
                        <a14:foregroundMark x1="88777" y1="20158" x2="87563" y2="23847"/>
                        <a14:foregroundMark x1="93225" y1="17523" x2="92821" y2="18314"/>
                        <a14:backgroundMark x1="53589" y1="78788" x2="53589" y2="78788"/>
                        <a14:backgroundMark x1="78261" y1="74177" x2="78261" y2="74177"/>
                        <a14:backgroundMark x1="80688" y1="21080" x2="80688" y2="2108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680" y="314599"/>
            <a:ext cx="1262836" cy="96915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ABE71FBE-9417-4C1F-AD2D-CC6FBBC3C0F6}"/>
              </a:ext>
            </a:extLst>
          </p:cNvPr>
          <p:cNvSpPr txBox="1"/>
          <p:nvPr/>
        </p:nvSpPr>
        <p:spPr>
          <a:xfrm>
            <a:off x="5712558" y="1232683"/>
            <a:ext cx="3078087" cy="3000821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/>
              <a:t>따옴표 안의 문자열 출력</a:t>
            </a:r>
            <a:r>
              <a:rPr lang="en-US" altLang="ko-KR" dirty="0" smtClean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/>
              <a:t>콤마로 문자열 이을 시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띄어쓰기 됨</a:t>
            </a:r>
            <a:endParaRPr lang="en-US" altLang="ko-KR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smtClean="0"/>
              <a:t>+</a:t>
            </a:r>
            <a:r>
              <a:rPr lang="ko-KR" altLang="en-US" dirty="0" smtClean="0"/>
              <a:t>기호로 문자열 합칠 시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띄어쓰기 안됨</a:t>
            </a:r>
            <a:endParaRPr lang="en-US" altLang="ko-KR" dirty="0" smtClean="0"/>
          </a:p>
        </p:txBody>
      </p:sp>
      <p:sp>
        <p:nvSpPr>
          <p:cNvPr id="13" name="직사각형 12"/>
          <p:cNvSpPr/>
          <p:nvPr/>
        </p:nvSpPr>
        <p:spPr>
          <a:xfrm>
            <a:off x="2467251" y="1056855"/>
            <a:ext cx="2748625" cy="191556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rgbClr val="002060"/>
                </a:solidFill>
              </a:rPr>
              <a:t>print(</a:t>
            </a:r>
            <a:r>
              <a:rPr lang="en-US" altLang="ko-KR" dirty="0" smtClean="0">
                <a:solidFill>
                  <a:srgbClr val="92D050"/>
                </a:solidFill>
              </a:rPr>
              <a:t>“Hello”</a:t>
            </a:r>
            <a:r>
              <a:rPr lang="en-US" altLang="ko-KR" dirty="0" smtClean="0">
                <a:solidFill>
                  <a:srgbClr val="002060"/>
                </a:solidFill>
              </a:rPr>
              <a:t>)</a:t>
            </a:r>
          </a:p>
          <a:p>
            <a:r>
              <a:rPr lang="en-US" altLang="ko-KR" dirty="0" smtClean="0">
                <a:solidFill>
                  <a:srgbClr val="002060"/>
                </a:solidFill>
              </a:rPr>
              <a:t>print(</a:t>
            </a:r>
            <a:r>
              <a:rPr lang="en-US" altLang="ko-KR" dirty="0" smtClean="0">
                <a:solidFill>
                  <a:srgbClr val="92D050"/>
                </a:solidFill>
              </a:rPr>
              <a:t>“Hello”</a:t>
            </a:r>
            <a:r>
              <a:rPr lang="en-US" altLang="ko-KR" dirty="0" smtClean="0">
                <a:solidFill>
                  <a:srgbClr val="002060"/>
                </a:solidFill>
              </a:rPr>
              <a:t>,</a:t>
            </a:r>
            <a:r>
              <a:rPr lang="en-US" altLang="ko-KR" dirty="0" smtClean="0">
                <a:solidFill>
                  <a:srgbClr val="92D050"/>
                </a:solidFill>
              </a:rPr>
              <a:t> “World”</a:t>
            </a:r>
            <a:r>
              <a:rPr lang="en-US" altLang="ko-KR" dirty="0" smtClean="0">
                <a:solidFill>
                  <a:srgbClr val="002060"/>
                </a:solidFill>
              </a:rPr>
              <a:t>)</a:t>
            </a:r>
          </a:p>
          <a:p>
            <a:r>
              <a:rPr lang="en-US" altLang="ko-KR" dirty="0" smtClean="0">
                <a:solidFill>
                  <a:srgbClr val="002060"/>
                </a:solidFill>
              </a:rPr>
              <a:t>print(</a:t>
            </a:r>
            <a:r>
              <a:rPr lang="en-US" altLang="ko-KR" dirty="0" smtClean="0">
                <a:solidFill>
                  <a:srgbClr val="92D050"/>
                </a:solidFill>
              </a:rPr>
              <a:t>“Hello” </a:t>
            </a:r>
            <a:r>
              <a:rPr lang="en-US" altLang="ko-KR" dirty="0" smtClean="0">
                <a:solidFill>
                  <a:srgbClr val="002060"/>
                </a:solidFill>
              </a:rPr>
              <a:t>+</a:t>
            </a:r>
            <a:r>
              <a:rPr lang="en-US" altLang="ko-KR" dirty="0" smtClean="0">
                <a:solidFill>
                  <a:srgbClr val="92D050"/>
                </a:solidFill>
              </a:rPr>
              <a:t> “World”</a:t>
            </a:r>
            <a:r>
              <a:rPr lang="en-US" altLang="ko-KR" dirty="0" smtClean="0">
                <a:solidFill>
                  <a:srgbClr val="002060"/>
                </a:solidFill>
              </a:rPr>
              <a:t>)</a:t>
            </a:r>
            <a:endParaRPr lang="en-US" altLang="ko-KR" dirty="0" smtClean="0">
              <a:solidFill>
                <a:srgbClr val="002060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760" y="3293617"/>
            <a:ext cx="3036527" cy="1329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060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실외, 옅은, 바닥, 하늘이(가) 표시된 사진&#10;&#10;매우 높은 신뢰도로 생성된 설명">
            <a:extLst>
              <a:ext uri="{FF2B5EF4-FFF2-40B4-BE49-F238E27FC236}">
                <a16:creationId xmlns="" xmlns:a16="http://schemas.microsoft.com/office/drawing/2014/main" id="{E14689D4-B4E9-4639-9673-B6D02D084D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326"/>
          <a:stretch/>
        </p:blipFill>
        <p:spPr>
          <a:xfrm>
            <a:off x="0" y="0"/>
            <a:ext cx="2256197" cy="5143500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0" y="0"/>
            <a:ext cx="2256196" cy="5143500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C81CE716-B5F4-4412-9B80-B272444D4F7B}"/>
              </a:ext>
            </a:extLst>
          </p:cNvPr>
          <p:cNvSpPr txBox="1"/>
          <p:nvPr/>
        </p:nvSpPr>
        <p:spPr>
          <a:xfrm>
            <a:off x="116842" y="1423063"/>
            <a:ext cx="202251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400" dirty="0" smtClean="0">
                <a:solidFill>
                  <a:srgbClr val="FF9966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입출력</a:t>
            </a:r>
            <a:endParaRPr lang="en-US" altLang="ko-KR" sz="2400" dirty="0">
              <a:solidFill>
                <a:schemeClr val="bg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C8BB1B8D-74C8-40FE-B46B-3402C9686BE8}"/>
              </a:ext>
            </a:extLst>
          </p:cNvPr>
          <p:cNvSpPr txBox="1"/>
          <p:nvPr/>
        </p:nvSpPr>
        <p:spPr>
          <a:xfrm>
            <a:off x="237694" y="2024039"/>
            <a:ext cx="1780808" cy="12695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700" dirty="0" smtClean="0">
                <a:solidFill>
                  <a:srgbClr val="92D050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print</a:t>
            </a:r>
          </a:p>
          <a:p>
            <a:pPr algn="r">
              <a:lnSpc>
                <a:spcPct val="150000"/>
              </a:lnSpc>
            </a:pPr>
            <a:r>
              <a:rPr lang="en-US" altLang="ko-KR" sz="1700" dirty="0" smtClean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input</a:t>
            </a:r>
          </a:p>
          <a:p>
            <a:pPr algn="r">
              <a:lnSpc>
                <a:spcPct val="150000"/>
              </a:lnSpc>
            </a:pPr>
            <a:r>
              <a:rPr lang="ko-KR" altLang="en-US" sz="1700" dirty="0" smtClean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입출력 고급</a:t>
            </a:r>
            <a:endParaRPr lang="en-US" altLang="ko-KR" sz="1700" dirty="0">
              <a:solidFill>
                <a:schemeClr val="bg1">
                  <a:lumMod val="65000"/>
                </a:schemeClr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="" xmlns:a16="http://schemas.microsoft.com/office/drawing/2014/main" id="{E10049C7-647C-4111-A262-0E31AC0C0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6C3F-4EDC-4210-A114-28CDD4F1CA83}" type="slidenum">
              <a:rPr lang="ko-KR" altLang="en-US" smtClean="0"/>
              <a:pPr/>
              <a:t>19</a:t>
            </a:fld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A55FC284-9947-4496-A946-FD3393B981E4}"/>
              </a:ext>
            </a:extLst>
          </p:cNvPr>
          <p:cNvSpPr txBox="1"/>
          <p:nvPr/>
        </p:nvSpPr>
        <p:spPr>
          <a:xfrm>
            <a:off x="2411760" y="416180"/>
            <a:ext cx="33127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latin typeface="a고딕15" panose="02020600000000000000" pitchFamily="18" charset="-127"/>
                <a:ea typeface="a고딕15" panose="02020600000000000000" pitchFamily="18" charset="-127"/>
              </a:rPr>
              <a:t>| </a:t>
            </a:r>
            <a:r>
              <a:rPr lang="ko-KR" altLang="en-US" sz="2400" b="1" dirty="0" smtClean="0">
                <a:latin typeface="a고딕15" panose="02020600000000000000" pitchFamily="18" charset="-127"/>
                <a:ea typeface="a고딕15" panose="02020600000000000000" pitchFamily="18" charset="-127"/>
              </a:rPr>
              <a:t>출력</a:t>
            </a:r>
            <a:endParaRPr lang="en-US" altLang="ko-KR" sz="240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9C9112D2-C353-41A9-8CED-39F9668431E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50" b="89987" l="6977" r="93225">
                        <a14:foregroundMark x1="13852" y1="58762" x2="7583" y2="65217"/>
                        <a14:foregroundMark x1="7583" y1="65217" x2="6977" y2="65349"/>
                        <a14:foregroundMark x1="57027" y1="72464" x2="58948" y2="77470"/>
                        <a14:foregroundMark x1="68959" y1="71146" x2="66734" y2="72727"/>
                        <a14:foregroundMark x1="78463" y1="71278" x2="75733" y2="73518"/>
                        <a14:foregroundMark x1="64105" y1="20553" x2="65217" y2="24901"/>
                        <a14:foregroundMark x1="71587" y1="17918" x2="71486" y2="20685"/>
                        <a14:foregroundMark x1="78429" y1="21080" x2="77654" y2="24111"/>
                        <a14:foregroundMark x1="78665" y1="20158" x2="78429" y2="21080"/>
                        <a14:foregroundMark x1="88777" y1="20158" x2="87563" y2="23847"/>
                        <a14:foregroundMark x1="93225" y1="17523" x2="92821" y2="18314"/>
                        <a14:backgroundMark x1="53589" y1="78788" x2="53589" y2="78788"/>
                        <a14:backgroundMark x1="78261" y1="74177" x2="78261" y2="74177"/>
                        <a14:backgroundMark x1="80688" y1="21080" x2="80688" y2="2108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680" y="314599"/>
            <a:ext cx="1262836" cy="96915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ABE71FBE-9417-4C1F-AD2D-CC6FBBC3C0F6}"/>
              </a:ext>
            </a:extLst>
          </p:cNvPr>
          <p:cNvSpPr txBox="1"/>
          <p:nvPr/>
        </p:nvSpPr>
        <p:spPr>
          <a:xfrm>
            <a:off x="5249823" y="799175"/>
            <a:ext cx="3919663" cy="424731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/>
              <a:t>변수 출력 가능</a:t>
            </a:r>
            <a:endParaRPr lang="en-US" altLang="ko-KR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smtClean="0"/>
              <a:t>+</a:t>
            </a:r>
            <a:r>
              <a:rPr lang="ko-KR" altLang="en-US" dirty="0" smtClean="0"/>
              <a:t>기호</a:t>
            </a:r>
            <a:endParaRPr lang="en-US" altLang="ko-KR" dirty="0" smtClean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ko-KR" altLang="en-US" dirty="0" smtClean="0">
                <a:sym typeface="Wingdings" panose="05000000000000000000" pitchFamily="2" charset="2"/>
              </a:rPr>
              <a:t>변수가 정수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실수일 경우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sym typeface="Wingdings" panose="05000000000000000000" pitchFamily="2" charset="2"/>
              </a:rPr>
              <a:t>    </a:t>
            </a:r>
            <a:r>
              <a:rPr lang="ko-KR" altLang="en-US" dirty="0" smtClean="0">
                <a:sym typeface="Wingdings" panose="05000000000000000000" pitchFamily="2" charset="2"/>
              </a:rPr>
              <a:t>결과값으로 </a:t>
            </a:r>
            <a:r>
              <a:rPr lang="en-US" altLang="ko-KR" dirty="0" smtClean="0">
                <a:sym typeface="Wingdings" panose="05000000000000000000" pitchFamily="2" charset="2"/>
              </a:rPr>
              <a:t>+</a:t>
            </a:r>
            <a:r>
              <a:rPr lang="ko-KR" altLang="en-US" dirty="0" smtClean="0">
                <a:sym typeface="Wingdings" panose="05000000000000000000" pitchFamily="2" charset="2"/>
              </a:rPr>
              <a:t>연산의 결과가 나옴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   (</a:t>
            </a:r>
            <a:r>
              <a:rPr lang="ko-KR" altLang="en-US" dirty="0" smtClean="0">
                <a:sym typeface="Wingdings" panose="05000000000000000000" pitchFamily="2" charset="2"/>
              </a:rPr>
              <a:t>다른 연산도 가능</a:t>
            </a:r>
            <a:r>
              <a:rPr lang="en-US" altLang="ko-KR" dirty="0" smtClean="0">
                <a:sym typeface="Wingdings" panose="05000000000000000000" pitchFamily="2" charset="2"/>
              </a:rPr>
              <a:t>)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 smtClean="0">
                <a:sym typeface="Wingdings" panose="05000000000000000000" pitchFamily="2" charset="2"/>
              </a:rPr>
              <a:t></a:t>
            </a:r>
            <a:r>
              <a:rPr lang="ko-KR" altLang="en-US" dirty="0" smtClean="0">
                <a:sym typeface="Wingdings" panose="05000000000000000000" pitchFamily="2" charset="2"/>
              </a:rPr>
              <a:t>변수가 문자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문자열일 경우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   </a:t>
            </a:r>
            <a:r>
              <a:rPr lang="ko-KR" altLang="en-US" dirty="0" smtClean="0">
                <a:sym typeface="Wingdings" panose="05000000000000000000" pitchFamily="2" charset="2"/>
              </a:rPr>
              <a:t>결과값으로 두 문자열을 합친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   </a:t>
            </a:r>
            <a:r>
              <a:rPr lang="ko-KR" altLang="en-US" dirty="0" smtClean="0">
                <a:sym typeface="Wingdings" panose="05000000000000000000" pitchFamily="2" charset="2"/>
              </a:rPr>
              <a:t>결과가 나옴</a:t>
            </a:r>
            <a:endParaRPr lang="en-US" altLang="ko-KR" dirty="0"/>
          </a:p>
        </p:txBody>
      </p:sp>
      <p:sp>
        <p:nvSpPr>
          <p:cNvPr id="13" name="직사각형 12"/>
          <p:cNvSpPr/>
          <p:nvPr/>
        </p:nvSpPr>
        <p:spPr>
          <a:xfrm>
            <a:off x="2473509" y="926945"/>
            <a:ext cx="2559002" cy="191556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a = 1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b = 2</a:t>
            </a:r>
          </a:p>
          <a:p>
            <a:r>
              <a:rPr lang="en-US" altLang="ko-KR" dirty="0">
                <a:solidFill>
                  <a:srgbClr val="002060"/>
                </a:solidFill>
              </a:rPr>
              <a:t>print(</a:t>
            </a:r>
            <a:r>
              <a:rPr lang="en-US" altLang="ko-KR" dirty="0" err="1">
                <a:solidFill>
                  <a:schemeClr val="tx1"/>
                </a:solidFill>
              </a:rPr>
              <a:t>a+b</a:t>
            </a:r>
            <a:r>
              <a:rPr lang="en-US" altLang="ko-KR" dirty="0">
                <a:solidFill>
                  <a:srgbClr val="002060"/>
                </a:solidFill>
              </a:rPr>
              <a:t>)</a:t>
            </a:r>
          </a:p>
          <a:p>
            <a:endParaRPr lang="en-US" altLang="ko-KR" dirty="0">
              <a:solidFill>
                <a:srgbClr val="002060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string1 = </a:t>
            </a:r>
            <a:r>
              <a:rPr lang="en-US" altLang="ko-KR" dirty="0">
                <a:solidFill>
                  <a:srgbClr val="92D050"/>
                </a:solidFill>
              </a:rPr>
              <a:t>"</a:t>
            </a:r>
            <a:r>
              <a:rPr lang="en-US" altLang="ko-KR" dirty="0" err="1">
                <a:solidFill>
                  <a:srgbClr val="92D050"/>
                </a:solidFill>
              </a:rPr>
              <a:t>abc</a:t>
            </a:r>
            <a:r>
              <a:rPr lang="en-US" altLang="ko-KR" dirty="0">
                <a:solidFill>
                  <a:srgbClr val="92D050"/>
                </a:solidFill>
              </a:rPr>
              <a:t>"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string2 = </a:t>
            </a:r>
            <a:r>
              <a:rPr lang="en-US" altLang="ko-KR" dirty="0">
                <a:solidFill>
                  <a:srgbClr val="92D050"/>
                </a:solidFill>
              </a:rPr>
              <a:t>"</a:t>
            </a:r>
            <a:r>
              <a:rPr lang="en-US" altLang="ko-KR" dirty="0" err="1">
                <a:solidFill>
                  <a:srgbClr val="92D050"/>
                </a:solidFill>
              </a:rPr>
              <a:t>def</a:t>
            </a:r>
            <a:r>
              <a:rPr lang="en-US" altLang="ko-KR" dirty="0">
                <a:solidFill>
                  <a:srgbClr val="92D050"/>
                </a:solidFill>
              </a:rPr>
              <a:t>"</a:t>
            </a:r>
          </a:p>
          <a:p>
            <a:r>
              <a:rPr lang="en-US" altLang="ko-KR" dirty="0">
                <a:solidFill>
                  <a:srgbClr val="002060"/>
                </a:solidFill>
              </a:rPr>
              <a:t>print(</a:t>
            </a:r>
            <a:r>
              <a:rPr lang="en-US" altLang="ko-KR" dirty="0">
                <a:solidFill>
                  <a:schemeClr val="tx1"/>
                </a:solidFill>
              </a:rPr>
              <a:t>string1 + string2</a:t>
            </a:r>
            <a:r>
              <a:rPr lang="en-US" altLang="ko-KR" dirty="0">
                <a:solidFill>
                  <a:srgbClr val="002060"/>
                </a:solidFill>
              </a:rPr>
              <a:t>)</a:t>
            </a:r>
            <a:endParaRPr lang="en-US" altLang="ko-KR" dirty="0" smtClean="0">
              <a:solidFill>
                <a:srgbClr val="002060"/>
              </a:solidFill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760" y="3289014"/>
            <a:ext cx="2688694" cy="953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957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 descr="실외, 옅은, 바닥, 하늘이(가) 표시된 사진&#10;&#10;매우 높은 신뢰도로 생성된 설명">
            <a:extLst>
              <a:ext uri="{FF2B5EF4-FFF2-40B4-BE49-F238E27FC236}">
                <a16:creationId xmlns="" xmlns:a16="http://schemas.microsoft.com/office/drawing/2014/main" id="{4306397A-3B95-45F3-9EB5-55F6F0CF5CB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="" xmlns:a16="http://schemas.microsoft.com/office/drawing/2014/main" id="{F12787E6-8762-4F3D-9BD8-C05D54C23C67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lumMod val="85000"/>
              <a:lumOff val="15000"/>
              <a:alpha val="18000"/>
            </a:schemeClr>
          </a:solidFill>
          <a:ln>
            <a:noFill/>
          </a:ln>
          <a:effectLst>
            <a:outerShdw blurRad="50800" dist="50800" dir="5400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F74A9849-6142-4D64-AE02-3C8EDBEF5012}"/>
              </a:ext>
            </a:extLst>
          </p:cNvPr>
          <p:cNvSpPr/>
          <p:nvPr/>
        </p:nvSpPr>
        <p:spPr>
          <a:xfrm>
            <a:off x="-2" y="581138"/>
            <a:ext cx="9144000" cy="3981224"/>
          </a:xfrm>
          <a:prstGeom prst="rect">
            <a:avLst/>
          </a:prstGeom>
          <a:solidFill>
            <a:schemeClr val="tx1">
              <a:lumMod val="85000"/>
              <a:lumOff val="15000"/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b="1" dirty="0" smtClean="0"/>
              <a:t>   | </a:t>
            </a:r>
            <a:r>
              <a:rPr lang="ko-KR" altLang="en-US" sz="2800" b="1" dirty="0" err="1" smtClean="0"/>
              <a:t>스터디</a:t>
            </a:r>
            <a:r>
              <a:rPr lang="ko-KR" altLang="en-US" sz="2800" b="1" dirty="0" smtClean="0"/>
              <a:t> 개요</a:t>
            </a:r>
            <a:endParaRPr lang="en-US" altLang="ko-KR" sz="2800" b="1" dirty="0" smtClean="0"/>
          </a:p>
          <a:p>
            <a:pPr>
              <a:lnSpc>
                <a:spcPct val="150000"/>
              </a:lnSpc>
            </a:pP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smtClean="0"/>
              <a:t>       -</a:t>
            </a:r>
            <a:r>
              <a:rPr lang="ko-KR" altLang="en-US" dirty="0" smtClean="0"/>
              <a:t>장소</a:t>
            </a:r>
            <a:r>
              <a:rPr lang="en-US" altLang="ko-KR" dirty="0" smtClean="0"/>
              <a:t>:</a:t>
            </a:r>
            <a:r>
              <a:rPr lang="ko-KR" altLang="en-US" dirty="0"/>
              <a:t> </a:t>
            </a:r>
            <a:r>
              <a:rPr lang="ko-KR" altLang="en-US" dirty="0" smtClean="0"/>
              <a:t>학술정보원 </a:t>
            </a:r>
            <a:r>
              <a:rPr lang="en-US" altLang="ko-KR" dirty="0" smtClean="0"/>
              <a:t>2</a:t>
            </a:r>
            <a:r>
              <a:rPr lang="ko-KR" altLang="en-US" dirty="0" smtClean="0"/>
              <a:t>층 </a:t>
            </a:r>
            <a:r>
              <a:rPr lang="ko-KR" altLang="en-US" dirty="0" err="1" smtClean="0"/>
              <a:t>교육실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en-US" altLang="ko-KR" dirty="0" smtClean="0"/>
              <a:t>       -</a:t>
            </a:r>
            <a:r>
              <a:rPr lang="ko-KR" altLang="en-US" dirty="0" smtClean="0"/>
              <a:t>시간</a:t>
            </a:r>
            <a:r>
              <a:rPr lang="en-US" altLang="ko-KR" dirty="0" smtClean="0"/>
              <a:t>: </a:t>
            </a:r>
            <a:r>
              <a:rPr lang="ko-KR" altLang="en-US" dirty="0" smtClean="0"/>
              <a:t>월</a:t>
            </a:r>
            <a:r>
              <a:rPr lang="en-US" altLang="ko-KR" dirty="0" smtClean="0"/>
              <a:t>(13</a:t>
            </a:r>
            <a:r>
              <a:rPr lang="ko-KR" altLang="en-US" dirty="0" smtClean="0"/>
              <a:t>시 </a:t>
            </a:r>
            <a:r>
              <a:rPr lang="en-US" altLang="ko-KR" dirty="0" smtClean="0"/>
              <a:t>~ 14</a:t>
            </a:r>
            <a:r>
              <a:rPr lang="ko-KR" altLang="en-US" dirty="0" smtClean="0"/>
              <a:t>시</a:t>
            </a:r>
            <a:r>
              <a:rPr lang="en-US" altLang="ko-KR" dirty="0" smtClean="0"/>
              <a:t>), </a:t>
            </a:r>
            <a:r>
              <a:rPr lang="ko-KR" altLang="en-US" dirty="0" smtClean="0"/>
              <a:t>목</a:t>
            </a:r>
            <a:r>
              <a:rPr lang="en-US" altLang="ko-KR" dirty="0" smtClean="0"/>
              <a:t>(12</a:t>
            </a:r>
            <a:r>
              <a:rPr lang="ko-KR" altLang="en-US" dirty="0" smtClean="0"/>
              <a:t>시 </a:t>
            </a:r>
            <a:r>
              <a:rPr lang="en-US" altLang="ko-KR" dirty="0" smtClean="0"/>
              <a:t>~ 13</a:t>
            </a:r>
            <a:r>
              <a:rPr lang="ko-KR" altLang="en-US" dirty="0" smtClean="0"/>
              <a:t>시</a:t>
            </a:r>
            <a:r>
              <a:rPr lang="en-US" altLang="ko-KR" dirty="0" smtClean="0"/>
              <a:t>), </a:t>
            </a:r>
            <a:r>
              <a:rPr lang="ko-KR" altLang="en-US" dirty="0" smtClean="0"/>
              <a:t>금</a:t>
            </a:r>
            <a:r>
              <a:rPr lang="en-US" altLang="ko-KR" dirty="0" smtClean="0"/>
              <a:t>(13</a:t>
            </a:r>
            <a:r>
              <a:rPr lang="ko-KR" altLang="en-US" dirty="0" smtClean="0"/>
              <a:t>시 </a:t>
            </a:r>
            <a:r>
              <a:rPr lang="en-US" altLang="ko-KR" dirty="0" smtClean="0"/>
              <a:t>~ 14</a:t>
            </a:r>
            <a:r>
              <a:rPr lang="ko-KR" altLang="en-US" dirty="0" smtClean="0"/>
              <a:t>시</a:t>
            </a:r>
            <a:r>
              <a:rPr lang="en-US" altLang="ko-KR" dirty="0" smtClean="0"/>
              <a:t>)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en-US" altLang="ko-KR" dirty="0" smtClean="0"/>
              <a:t>       -</a:t>
            </a:r>
            <a:r>
              <a:rPr lang="ko-KR" altLang="en-US" dirty="0" smtClean="0"/>
              <a:t>진도</a:t>
            </a:r>
            <a:r>
              <a:rPr lang="en-US" altLang="ko-KR" dirty="0" smtClean="0"/>
              <a:t>: </a:t>
            </a:r>
            <a:r>
              <a:rPr lang="ko-KR" altLang="en-US" dirty="0" smtClean="0"/>
              <a:t>수업계획서에서 </a:t>
            </a:r>
            <a:r>
              <a:rPr lang="ko-KR" altLang="en-US" dirty="0" smtClean="0"/>
              <a:t>중간고사 전 범위까지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en-US" altLang="ko-KR" dirty="0" smtClean="0"/>
              <a:t>       -</a:t>
            </a:r>
            <a:r>
              <a:rPr lang="ko-KR" altLang="en-US" dirty="0" smtClean="0"/>
              <a:t>질문</a:t>
            </a:r>
            <a:r>
              <a:rPr lang="en-US" altLang="ko-KR" dirty="0" smtClean="0"/>
              <a:t>: </a:t>
            </a:r>
            <a:r>
              <a:rPr lang="ko-KR" altLang="en-US" dirty="0" smtClean="0"/>
              <a:t>언제나 환영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en-US" altLang="ko-KR" dirty="0" smtClean="0"/>
              <a:t>       -</a:t>
            </a:r>
            <a:r>
              <a:rPr lang="ko-KR" altLang="en-US" dirty="0" smtClean="0"/>
              <a:t>연락</a:t>
            </a:r>
            <a:r>
              <a:rPr lang="en-US" altLang="ko-KR" dirty="0" smtClean="0"/>
              <a:t>: </a:t>
            </a:r>
            <a:r>
              <a:rPr lang="en-US" altLang="ko-KR" dirty="0" smtClean="0"/>
              <a:t>010-2536-8746, </a:t>
            </a:r>
            <a:r>
              <a:rPr lang="ko-KR" altLang="en-US" dirty="0" err="1" smtClean="0"/>
              <a:t>카카오톡</a:t>
            </a:r>
            <a:endParaRPr lang="en-US" altLang="ko-KR" dirty="0" smtClean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2118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실외, 옅은, 바닥, 하늘이(가) 표시된 사진&#10;&#10;매우 높은 신뢰도로 생성된 설명">
            <a:extLst>
              <a:ext uri="{FF2B5EF4-FFF2-40B4-BE49-F238E27FC236}">
                <a16:creationId xmlns="" xmlns:a16="http://schemas.microsoft.com/office/drawing/2014/main" id="{E14689D4-B4E9-4639-9673-B6D02D084D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326"/>
          <a:stretch/>
        </p:blipFill>
        <p:spPr>
          <a:xfrm>
            <a:off x="0" y="0"/>
            <a:ext cx="2256197" cy="5143500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0" y="0"/>
            <a:ext cx="2256196" cy="5143500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C81CE716-B5F4-4412-9B80-B272444D4F7B}"/>
              </a:ext>
            </a:extLst>
          </p:cNvPr>
          <p:cNvSpPr txBox="1"/>
          <p:nvPr/>
        </p:nvSpPr>
        <p:spPr>
          <a:xfrm>
            <a:off x="116842" y="1423063"/>
            <a:ext cx="202251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400" dirty="0" smtClean="0">
                <a:solidFill>
                  <a:srgbClr val="FF9966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입출력</a:t>
            </a:r>
            <a:endParaRPr lang="en-US" altLang="ko-KR" sz="2400" dirty="0">
              <a:solidFill>
                <a:schemeClr val="bg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C8BB1B8D-74C8-40FE-B46B-3402C9686BE8}"/>
              </a:ext>
            </a:extLst>
          </p:cNvPr>
          <p:cNvSpPr txBox="1"/>
          <p:nvPr/>
        </p:nvSpPr>
        <p:spPr>
          <a:xfrm>
            <a:off x="237694" y="2024039"/>
            <a:ext cx="1780808" cy="12695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700" dirty="0" smtClean="0">
                <a:solidFill>
                  <a:srgbClr val="92D050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print</a:t>
            </a:r>
          </a:p>
          <a:p>
            <a:pPr algn="r">
              <a:lnSpc>
                <a:spcPct val="150000"/>
              </a:lnSpc>
            </a:pPr>
            <a:r>
              <a:rPr lang="en-US" altLang="ko-KR" sz="1700" dirty="0" smtClean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input</a:t>
            </a:r>
          </a:p>
          <a:p>
            <a:pPr algn="r">
              <a:lnSpc>
                <a:spcPct val="150000"/>
              </a:lnSpc>
            </a:pPr>
            <a:r>
              <a:rPr lang="ko-KR" altLang="en-US" sz="1700" dirty="0" smtClean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입출력 고급</a:t>
            </a:r>
            <a:endParaRPr lang="en-US" altLang="ko-KR" sz="1700" dirty="0">
              <a:solidFill>
                <a:schemeClr val="bg1">
                  <a:lumMod val="65000"/>
                </a:schemeClr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="" xmlns:a16="http://schemas.microsoft.com/office/drawing/2014/main" id="{E10049C7-647C-4111-A262-0E31AC0C0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6C3F-4EDC-4210-A114-28CDD4F1CA83}" type="slidenum">
              <a:rPr lang="ko-KR" altLang="en-US" smtClean="0"/>
              <a:pPr/>
              <a:t>20</a:t>
            </a:fld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A55FC284-9947-4496-A946-FD3393B981E4}"/>
              </a:ext>
            </a:extLst>
          </p:cNvPr>
          <p:cNvSpPr txBox="1"/>
          <p:nvPr/>
        </p:nvSpPr>
        <p:spPr>
          <a:xfrm>
            <a:off x="2411760" y="416180"/>
            <a:ext cx="33127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latin typeface="a고딕15" panose="02020600000000000000" pitchFamily="18" charset="-127"/>
                <a:ea typeface="a고딕15" panose="02020600000000000000" pitchFamily="18" charset="-127"/>
              </a:rPr>
              <a:t>| </a:t>
            </a:r>
            <a:r>
              <a:rPr lang="ko-KR" altLang="en-US" sz="2400" b="1" dirty="0" smtClean="0">
                <a:latin typeface="a고딕15" panose="02020600000000000000" pitchFamily="18" charset="-127"/>
                <a:ea typeface="a고딕15" panose="02020600000000000000" pitchFamily="18" charset="-127"/>
              </a:rPr>
              <a:t>출력</a:t>
            </a:r>
            <a:endParaRPr lang="en-US" altLang="ko-KR" sz="240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9C9112D2-C353-41A9-8CED-39F9668431E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50" b="89987" l="6977" r="93225">
                        <a14:foregroundMark x1="13852" y1="58762" x2="7583" y2="65217"/>
                        <a14:foregroundMark x1="7583" y1="65217" x2="6977" y2="65349"/>
                        <a14:foregroundMark x1="57027" y1="72464" x2="58948" y2="77470"/>
                        <a14:foregroundMark x1="68959" y1="71146" x2="66734" y2="72727"/>
                        <a14:foregroundMark x1="78463" y1="71278" x2="75733" y2="73518"/>
                        <a14:foregroundMark x1="64105" y1="20553" x2="65217" y2="24901"/>
                        <a14:foregroundMark x1="71587" y1="17918" x2="71486" y2="20685"/>
                        <a14:foregroundMark x1="78429" y1="21080" x2="77654" y2="24111"/>
                        <a14:foregroundMark x1="78665" y1="20158" x2="78429" y2="21080"/>
                        <a14:foregroundMark x1="88777" y1="20158" x2="87563" y2="23847"/>
                        <a14:foregroundMark x1="93225" y1="17523" x2="92821" y2="18314"/>
                        <a14:backgroundMark x1="53589" y1="78788" x2="53589" y2="78788"/>
                        <a14:backgroundMark x1="78261" y1="74177" x2="78261" y2="74177"/>
                        <a14:backgroundMark x1="80688" y1="21080" x2="80688" y2="2108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680" y="314599"/>
            <a:ext cx="1262836" cy="96915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ABE71FBE-9417-4C1F-AD2D-CC6FBBC3C0F6}"/>
              </a:ext>
            </a:extLst>
          </p:cNvPr>
          <p:cNvSpPr txBox="1"/>
          <p:nvPr/>
        </p:nvSpPr>
        <p:spPr>
          <a:xfrm>
            <a:off x="5032511" y="926945"/>
            <a:ext cx="4059316" cy="3000821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/>
              <a:t>출력할 문자열이 긴 경우</a:t>
            </a:r>
            <a:r>
              <a:rPr lang="en-US" altLang="ko-KR" dirty="0"/>
              <a:t> </a:t>
            </a:r>
            <a:r>
              <a:rPr lang="en-US" altLang="ko-KR" dirty="0" smtClean="0"/>
              <a:t>\</a:t>
            </a:r>
            <a:r>
              <a:rPr lang="ko-KR" altLang="en-US" dirty="0" smtClean="0"/>
              <a:t>기호를 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ko-KR" altLang="en-US" dirty="0" smtClean="0"/>
              <a:t>   사용하여 </a:t>
            </a:r>
            <a:r>
              <a:rPr lang="ko-KR" altLang="en-US" dirty="0" err="1" smtClean="0"/>
              <a:t>여러줄에</a:t>
            </a:r>
            <a:r>
              <a:rPr lang="ko-KR" altLang="en-US" dirty="0" smtClean="0"/>
              <a:t> 작성 가능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endParaRPr lang="en-US" altLang="ko-KR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smtClean="0"/>
              <a:t>“, ‘, \ </a:t>
            </a:r>
            <a:r>
              <a:rPr lang="ko-KR" altLang="en-US" dirty="0" err="1" smtClean="0"/>
              <a:t>문자등을</a:t>
            </a:r>
            <a:r>
              <a:rPr lang="ko-KR" altLang="en-US" dirty="0" smtClean="0"/>
              <a:t> 출력하기 위해서는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smtClean="0"/>
              <a:t>\</a:t>
            </a:r>
            <a:r>
              <a:rPr lang="ko-KR" altLang="en-US" dirty="0" smtClean="0"/>
              <a:t>뒤에 각 문자를 붙여야 출력됨</a:t>
            </a:r>
            <a:endParaRPr lang="en-US" altLang="ko-KR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smtClean="0"/>
              <a:t>+) </a:t>
            </a:r>
            <a:r>
              <a:rPr lang="ko-KR" altLang="en-US" dirty="0" err="1" smtClean="0"/>
              <a:t>탭키</a:t>
            </a:r>
            <a:r>
              <a:rPr lang="en-US" altLang="ko-KR" dirty="0" smtClean="0"/>
              <a:t>: \t, </a:t>
            </a:r>
            <a:r>
              <a:rPr lang="ko-KR" altLang="en-US" dirty="0" err="1" smtClean="0"/>
              <a:t>줄바꿈</a:t>
            </a:r>
            <a:r>
              <a:rPr lang="en-US" altLang="ko-KR" dirty="0" smtClean="0"/>
              <a:t>: \n</a:t>
            </a:r>
            <a:endParaRPr lang="en-US" altLang="ko-KR" dirty="0"/>
          </a:p>
        </p:txBody>
      </p:sp>
      <p:sp>
        <p:nvSpPr>
          <p:cNvPr id="13" name="직사각형 12"/>
          <p:cNvSpPr/>
          <p:nvPr/>
        </p:nvSpPr>
        <p:spPr>
          <a:xfrm>
            <a:off x="2473509" y="926945"/>
            <a:ext cx="2559002" cy="191556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rgbClr val="002060"/>
                </a:solidFill>
              </a:rPr>
              <a:t>print</a:t>
            </a:r>
            <a:r>
              <a:rPr lang="en-US" altLang="ko-KR" dirty="0">
                <a:solidFill>
                  <a:srgbClr val="92D050"/>
                </a:solidFill>
              </a:rPr>
              <a:t>("ABCDEFGHIJ\</a:t>
            </a:r>
          </a:p>
          <a:p>
            <a:r>
              <a:rPr lang="en-US" altLang="ko-KR" dirty="0">
                <a:solidFill>
                  <a:srgbClr val="92D050"/>
                </a:solidFill>
              </a:rPr>
              <a:t>KLMNOPQR"</a:t>
            </a:r>
            <a:r>
              <a:rPr lang="en-US" altLang="ko-KR" dirty="0">
                <a:solidFill>
                  <a:srgbClr val="002060"/>
                </a:solidFill>
              </a:rPr>
              <a:t>)</a:t>
            </a:r>
          </a:p>
          <a:p>
            <a:r>
              <a:rPr lang="en-US" altLang="ko-KR" dirty="0">
                <a:solidFill>
                  <a:srgbClr val="002060"/>
                </a:solidFill>
              </a:rPr>
              <a:t>print(</a:t>
            </a:r>
            <a:r>
              <a:rPr lang="en-US" altLang="ko-KR" dirty="0">
                <a:solidFill>
                  <a:srgbClr val="92D050"/>
                </a:solidFill>
              </a:rPr>
              <a:t>"\"\'\\"</a:t>
            </a:r>
            <a:r>
              <a:rPr lang="en-US" altLang="ko-KR" dirty="0">
                <a:solidFill>
                  <a:srgbClr val="002060"/>
                </a:solidFill>
              </a:rPr>
              <a:t>)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4842" y="3134589"/>
            <a:ext cx="2467669" cy="115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029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실외, 옅은, 바닥, 하늘이(가) 표시된 사진&#10;&#10;매우 높은 신뢰도로 생성된 설명">
            <a:extLst>
              <a:ext uri="{FF2B5EF4-FFF2-40B4-BE49-F238E27FC236}">
                <a16:creationId xmlns="" xmlns:a16="http://schemas.microsoft.com/office/drawing/2014/main" id="{E14689D4-B4E9-4639-9673-B6D02D084D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326"/>
          <a:stretch/>
        </p:blipFill>
        <p:spPr>
          <a:xfrm>
            <a:off x="0" y="0"/>
            <a:ext cx="2256197" cy="5143500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0" y="0"/>
            <a:ext cx="2256196" cy="5143500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C81CE716-B5F4-4412-9B80-B272444D4F7B}"/>
              </a:ext>
            </a:extLst>
          </p:cNvPr>
          <p:cNvSpPr txBox="1"/>
          <p:nvPr/>
        </p:nvSpPr>
        <p:spPr>
          <a:xfrm>
            <a:off x="116842" y="1423063"/>
            <a:ext cx="202251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400" dirty="0" smtClean="0">
                <a:solidFill>
                  <a:srgbClr val="FF9966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입출력</a:t>
            </a:r>
            <a:endParaRPr lang="en-US" altLang="ko-KR" sz="2400" dirty="0">
              <a:solidFill>
                <a:schemeClr val="bg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C8BB1B8D-74C8-40FE-B46B-3402C9686BE8}"/>
              </a:ext>
            </a:extLst>
          </p:cNvPr>
          <p:cNvSpPr txBox="1"/>
          <p:nvPr/>
        </p:nvSpPr>
        <p:spPr>
          <a:xfrm>
            <a:off x="237694" y="2024039"/>
            <a:ext cx="1780808" cy="12695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700" dirty="0" smtClean="0">
                <a:solidFill>
                  <a:srgbClr val="92D050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print</a:t>
            </a:r>
          </a:p>
          <a:p>
            <a:pPr algn="r">
              <a:lnSpc>
                <a:spcPct val="150000"/>
              </a:lnSpc>
            </a:pPr>
            <a:r>
              <a:rPr lang="en-US" altLang="ko-KR" sz="1700" dirty="0" smtClean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input</a:t>
            </a:r>
          </a:p>
          <a:p>
            <a:pPr algn="r">
              <a:lnSpc>
                <a:spcPct val="150000"/>
              </a:lnSpc>
            </a:pPr>
            <a:r>
              <a:rPr lang="ko-KR" altLang="en-US" sz="1700" dirty="0" smtClean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입출력 고급</a:t>
            </a:r>
            <a:endParaRPr lang="en-US" altLang="ko-KR" sz="1700" dirty="0">
              <a:solidFill>
                <a:schemeClr val="bg1">
                  <a:lumMod val="65000"/>
                </a:schemeClr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="" xmlns:a16="http://schemas.microsoft.com/office/drawing/2014/main" id="{E10049C7-647C-4111-A262-0E31AC0C0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6C3F-4EDC-4210-A114-28CDD4F1CA83}" type="slidenum">
              <a:rPr lang="ko-KR" altLang="en-US" smtClean="0"/>
              <a:pPr/>
              <a:t>21</a:t>
            </a:fld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A55FC284-9947-4496-A946-FD3393B981E4}"/>
              </a:ext>
            </a:extLst>
          </p:cNvPr>
          <p:cNvSpPr txBox="1"/>
          <p:nvPr/>
        </p:nvSpPr>
        <p:spPr>
          <a:xfrm>
            <a:off x="2411760" y="416180"/>
            <a:ext cx="33127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latin typeface="a고딕15" panose="02020600000000000000" pitchFamily="18" charset="-127"/>
                <a:ea typeface="a고딕15" panose="02020600000000000000" pitchFamily="18" charset="-127"/>
              </a:rPr>
              <a:t>| </a:t>
            </a:r>
            <a:r>
              <a:rPr lang="ko-KR" altLang="en-US" sz="2400" b="1" dirty="0" smtClean="0">
                <a:latin typeface="a고딕15" panose="02020600000000000000" pitchFamily="18" charset="-127"/>
                <a:ea typeface="a고딕15" panose="02020600000000000000" pitchFamily="18" charset="-127"/>
              </a:rPr>
              <a:t>출력</a:t>
            </a:r>
            <a:endParaRPr lang="en-US" altLang="ko-KR" sz="240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9C9112D2-C353-41A9-8CED-39F9668431E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50" b="89987" l="6977" r="93225">
                        <a14:foregroundMark x1="13852" y1="58762" x2="7583" y2="65217"/>
                        <a14:foregroundMark x1="7583" y1="65217" x2="6977" y2="65349"/>
                        <a14:foregroundMark x1="57027" y1="72464" x2="58948" y2="77470"/>
                        <a14:foregroundMark x1="68959" y1="71146" x2="66734" y2="72727"/>
                        <a14:foregroundMark x1="78463" y1="71278" x2="75733" y2="73518"/>
                        <a14:foregroundMark x1="64105" y1="20553" x2="65217" y2="24901"/>
                        <a14:foregroundMark x1="71587" y1="17918" x2="71486" y2="20685"/>
                        <a14:foregroundMark x1="78429" y1="21080" x2="77654" y2="24111"/>
                        <a14:foregroundMark x1="78665" y1="20158" x2="78429" y2="21080"/>
                        <a14:foregroundMark x1="88777" y1="20158" x2="87563" y2="23847"/>
                        <a14:foregroundMark x1="93225" y1="17523" x2="92821" y2="18314"/>
                        <a14:backgroundMark x1="53589" y1="78788" x2="53589" y2="78788"/>
                        <a14:backgroundMark x1="78261" y1="74177" x2="78261" y2="74177"/>
                        <a14:backgroundMark x1="80688" y1="21080" x2="80688" y2="2108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680" y="314599"/>
            <a:ext cx="1262836" cy="96915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ABE71FBE-9417-4C1F-AD2D-CC6FBBC3C0F6}"/>
              </a:ext>
            </a:extLst>
          </p:cNvPr>
          <p:cNvSpPr txBox="1"/>
          <p:nvPr/>
        </p:nvSpPr>
        <p:spPr>
          <a:xfrm>
            <a:off x="5632027" y="314599"/>
            <a:ext cx="3368230" cy="424731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/>
              <a:t>서식문자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정수</a:t>
            </a:r>
            <a:r>
              <a:rPr lang="en-US" altLang="ko-KR" dirty="0"/>
              <a:t>: %d, </a:t>
            </a:r>
            <a:r>
              <a:rPr lang="ko-KR" altLang="en-US" dirty="0"/>
              <a:t>실수</a:t>
            </a:r>
            <a:r>
              <a:rPr lang="en-US" altLang="ko-KR" dirty="0"/>
              <a:t>: %f, </a:t>
            </a:r>
            <a:r>
              <a:rPr lang="ko-KR" altLang="en-US" dirty="0"/>
              <a:t>문자</a:t>
            </a:r>
            <a:r>
              <a:rPr lang="en-US" altLang="ko-KR" dirty="0"/>
              <a:t>: %c,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문자열</a:t>
            </a:r>
            <a:r>
              <a:rPr lang="en-US" altLang="ko-KR" dirty="0"/>
              <a:t>: %</a:t>
            </a:r>
            <a:r>
              <a:rPr lang="en-US" altLang="ko-KR" dirty="0" smtClean="0"/>
              <a:t>s</a:t>
            </a:r>
          </a:p>
          <a:p>
            <a:pPr>
              <a:lnSpc>
                <a:spcPct val="150000"/>
              </a:lnSpc>
            </a:pPr>
            <a:endParaRPr lang="en-US" altLang="ko-KR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/>
              <a:t>자리맞춤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en-US" altLang="ko-KR" dirty="0" smtClean="0"/>
              <a:t>%5d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	 </a:t>
            </a:r>
            <a:r>
              <a:rPr lang="en-US" altLang="ko-KR" dirty="0" smtClean="0"/>
              <a:t>       1       2        3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en-US" altLang="ko-KR" dirty="0" smtClean="0"/>
              <a:t>%05d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 </a:t>
            </a:r>
            <a:r>
              <a:rPr lang="en-US" altLang="ko-KR" dirty="0" smtClean="0"/>
              <a:t>  0      0       1       2       3</a:t>
            </a:r>
            <a:endParaRPr lang="en-US" altLang="ko-KR" dirty="0"/>
          </a:p>
        </p:txBody>
      </p:sp>
      <p:sp>
        <p:nvSpPr>
          <p:cNvPr id="13" name="직사각형 12"/>
          <p:cNvSpPr/>
          <p:nvPr/>
        </p:nvSpPr>
        <p:spPr>
          <a:xfrm>
            <a:off x="2473509" y="926944"/>
            <a:ext cx="2962588" cy="294094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i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= 123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f = 3.14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s = </a:t>
            </a:r>
            <a:r>
              <a:rPr lang="en-US" altLang="ko-KR" dirty="0">
                <a:solidFill>
                  <a:srgbClr val="92D050"/>
                </a:solidFill>
              </a:rPr>
              <a:t>"Hello"</a:t>
            </a:r>
          </a:p>
          <a:p>
            <a:endParaRPr lang="en-US" altLang="ko-KR" dirty="0">
              <a:solidFill>
                <a:srgbClr val="002060"/>
              </a:solidFill>
            </a:endParaRPr>
          </a:p>
          <a:p>
            <a:r>
              <a:rPr lang="en-US" altLang="ko-KR" dirty="0">
                <a:solidFill>
                  <a:srgbClr val="002060"/>
                </a:solidFill>
              </a:rPr>
              <a:t>print</a:t>
            </a:r>
            <a:r>
              <a:rPr lang="en-US" altLang="ko-KR" dirty="0">
                <a:solidFill>
                  <a:srgbClr val="92D050"/>
                </a:solidFill>
              </a:rPr>
              <a:t>("%d %f %s"</a:t>
            </a:r>
            <a:r>
              <a:rPr lang="en-US" altLang="ko-KR" dirty="0">
                <a:solidFill>
                  <a:srgbClr val="002060"/>
                </a:solidFill>
              </a:rPr>
              <a:t> % (</a:t>
            </a:r>
            <a:r>
              <a:rPr lang="en-US" altLang="ko-KR" dirty="0" err="1">
                <a:solidFill>
                  <a:srgbClr val="002060"/>
                </a:solidFill>
              </a:rPr>
              <a:t>i</a:t>
            </a:r>
            <a:r>
              <a:rPr lang="en-US" altLang="ko-KR" dirty="0">
                <a:solidFill>
                  <a:srgbClr val="002060"/>
                </a:solidFill>
              </a:rPr>
              <a:t>, f, s</a:t>
            </a:r>
            <a:r>
              <a:rPr lang="en-US" altLang="ko-KR" dirty="0" smtClean="0">
                <a:solidFill>
                  <a:srgbClr val="002060"/>
                </a:solidFill>
              </a:rPr>
              <a:t>))</a:t>
            </a:r>
            <a:endParaRPr lang="en-US" altLang="ko-KR" dirty="0">
              <a:solidFill>
                <a:srgbClr val="002060"/>
              </a:solidFill>
            </a:endParaRPr>
          </a:p>
          <a:p>
            <a:r>
              <a:rPr lang="en-US" altLang="ko-KR" dirty="0" smtClean="0">
                <a:solidFill>
                  <a:srgbClr val="002060"/>
                </a:solidFill>
              </a:rPr>
              <a:t>print(</a:t>
            </a:r>
            <a:r>
              <a:rPr lang="en-US" altLang="ko-KR" dirty="0" smtClean="0">
                <a:solidFill>
                  <a:srgbClr val="92D050"/>
                </a:solidFill>
              </a:rPr>
              <a:t>"%5d %5.1f %7s" </a:t>
            </a:r>
            <a:r>
              <a:rPr lang="en-US" altLang="ko-KR" dirty="0" smtClean="0">
                <a:solidFill>
                  <a:srgbClr val="002060"/>
                </a:solidFill>
              </a:rPr>
              <a:t>% </a:t>
            </a:r>
            <a:r>
              <a:rPr lang="en-US" altLang="ko-KR" dirty="0">
                <a:solidFill>
                  <a:srgbClr val="002060"/>
                </a:solidFill>
              </a:rPr>
              <a:t>(</a:t>
            </a:r>
            <a:r>
              <a:rPr lang="en-US" altLang="ko-KR" dirty="0" err="1">
                <a:solidFill>
                  <a:srgbClr val="002060"/>
                </a:solidFill>
              </a:rPr>
              <a:t>i,f,s</a:t>
            </a:r>
            <a:r>
              <a:rPr lang="en-US" altLang="ko-KR" dirty="0">
                <a:solidFill>
                  <a:srgbClr val="002060"/>
                </a:solidFill>
              </a:rPr>
              <a:t>))</a:t>
            </a:r>
          </a:p>
          <a:p>
            <a:r>
              <a:rPr lang="en-US" altLang="ko-KR" dirty="0">
                <a:solidFill>
                  <a:srgbClr val="002060"/>
                </a:solidFill>
              </a:rPr>
              <a:t>print(</a:t>
            </a:r>
            <a:r>
              <a:rPr lang="en-US" altLang="ko-KR" dirty="0">
                <a:solidFill>
                  <a:srgbClr val="92D050"/>
                </a:solidFill>
              </a:rPr>
              <a:t>"%05d %05.1f %7s" </a:t>
            </a:r>
            <a:r>
              <a:rPr lang="en-US" altLang="ko-KR" dirty="0">
                <a:solidFill>
                  <a:srgbClr val="002060"/>
                </a:solidFill>
              </a:rPr>
              <a:t>% (</a:t>
            </a:r>
            <a:r>
              <a:rPr lang="en-US" altLang="ko-KR" dirty="0" err="1">
                <a:solidFill>
                  <a:srgbClr val="002060"/>
                </a:solidFill>
              </a:rPr>
              <a:t>i,f,s</a:t>
            </a:r>
            <a:r>
              <a:rPr lang="en-US" altLang="ko-KR" dirty="0">
                <a:solidFill>
                  <a:srgbClr val="002060"/>
                </a:solidFill>
              </a:rPr>
              <a:t>))</a:t>
            </a:r>
            <a:endParaRPr lang="en-US" altLang="ko-KR" dirty="0" smtClean="0">
              <a:solidFill>
                <a:srgbClr val="002060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18" y="3936347"/>
            <a:ext cx="2566944" cy="1104760"/>
          </a:xfrm>
          <a:prstGeom prst="rect">
            <a:avLst/>
          </a:prstGeom>
        </p:spPr>
      </p:pic>
      <p:grpSp>
        <p:nvGrpSpPr>
          <p:cNvPr id="14" name="그룹 13"/>
          <p:cNvGrpSpPr/>
          <p:nvPr/>
        </p:nvGrpSpPr>
        <p:grpSpPr>
          <a:xfrm>
            <a:off x="5653409" y="2741198"/>
            <a:ext cx="3384375" cy="709120"/>
            <a:chOff x="5653409" y="3723878"/>
            <a:chExt cx="3384375" cy="744489"/>
          </a:xfrm>
        </p:grpSpPr>
        <p:sp>
          <p:nvSpPr>
            <p:cNvPr id="4" name="직사각형 3"/>
            <p:cNvSpPr/>
            <p:nvPr/>
          </p:nvSpPr>
          <p:spPr>
            <a:xfrm>
              <a:off x="5653409" y="3744238"/>
              <a:ext cx="3384375" cy="72008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8" name="직선 연결선 7"/>
            <p:cNvCxnSpPr/>
            <p:nvPr/>
          </p:nvCxnSpPr>
          <p:spPr>
            <a:xfrm>
              <a:off x="6372200" y="3723878"/>
              <a:ext cx="0" cy="74448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/>
            <p:cNvCxnSpPr/>
            <p:nvPr/>
          </p:nvCxnSpPr>
          <p:spPr>
            <a:xfrm>
              <a:off x="7020272" y="3723878"/>
              <a:ext cx="0" cy="74448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/>
            <p:cNvCxnSpPr/>
            <p:nvPr/>
          </p:nvCxnSpPr>
          <p:spPr>
            <a:xfrm>
              <a:off x="7668344" y="3723878"/>
              <a:ext cx="0" cy="74448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/>
            <p:nvPr/>
          </p:nvCxnSpPr>
          <p:spPr>
            <a:xfrm>
              <a:off x="8388424" y="3723878"/>
              <a:ext cx="0" cy="74448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그룹 18"/>
          <p:cNvGrpSpPr/>
          <p:nvPr/>
        </p:nvGrpSpPr>
        <p:grpSpPr>
          <a:xfrm>
            <a:off x="5632027" y="4026822"/>
            <a:ext cx="3384375" cy="744489"/>
            <a:chOff x="5653409" y="3723878"/>
            <a:chExt cx="3384375" cy="744489"/>
          </a:xfrm>
        </p:grpSpPr>
        <p:sp>
          <p:nvSpPr>
            <p:cNvPr id="20" name="직사각형 19"/>
            <p:cNvSpPr/>
            <p:nvPr/>
          </p:nvSpPr>
          <p:spPr>
            <a:xfrm>
              <a:off x="5653409" y="3744238"/>
              <a:ext cx="3384375" cy="72008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1" name="직선 연결선 20"/>
            <p:cNvCxnSpPr/>
            <p:nvPr/>
          </p:nvCxnSpPr>
          <p:spPr>
            <a:xfrm>
              <a:off x="6372200" y="3723878"/>
              <a:ext cx="0" cy="74448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/>
            <p:cNvCxnSpPr/>
            <p:nvPr/>
          </p:nvCxnSpPr>
          <p:spPr>
            <a:xfrm>
              <a:off x="7020272" y="3723878"/>
              <a:ext cx="0" cy="74448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/>
            <p:cNvCxnSpPr/>
            <p:nvPr/>
          </p:nvCxnSpPr>
          <p:spPr>
            <a:xfrm>
              <a:off x="7668344" y="3723878"/>
              <a:ext cx="0" cy="74448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/>
            <p:cNvCxnSpPr/>
            <p:nvPr/>
          </p:nvCxnSpPr>
          <p:spPr>
            <a:xfrm>
              <a:off x="8388424" y="3723878"/>
              <a:ext cx="0" cy="74448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3152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실외, 옅은, 바닥, 하늘이(가) 표시된 사진&#10;&#10;매우 높은 신뢰도로 생성된 설명">
            <a:extLst>
              <a:ext uri="{FF2B5EF4-FFF2-40B4-BE49-F238E27FC236}">
                <a16:creationId xmlns="" xmlns:a16="http://schemas.microsoft.com/office/drawing/2014/main" id="{E14689D4-B4E9-4639-9673-B6D02D084D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326"/>
          <a:stretch/>
        </p:blipFill>
        <p:spPr>
          <a:xfrm>
            <a:off x="0" y="0"/>
            <a:ext cx="2256197" cy="5143500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0" y="0"/>
            <a:ext cx="2256196" cy="5143500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C81CE716-B5F4-4412-9B80-B272444D4F7B}"/>
              </a:ext>
            </a:extLst>
          </p:cNvPr>
          <p:cNvSpPr txBox="1"/>
          <p:nvPr/>
        </p:nvSpPr>
        <p:spPr>
          <a:xfrm>
            <a:off x="116842" y="1423063"/>
            <a:ext cx="202251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400" dirty="0">
                <a:solidFill>
                  <a:srgbClr val="FF9966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입출력</a:t>
            </a:r>
            <a:endParaRPr lang="en-US" altLang="ko-KR" sz="2400" dirty="0">
              <a:solidFill>
                <a:schemeClr val="bg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C8BB1B8D-74C8-40FE-B46B-3402C9686BE8}"/>
              </a:ext>
            </a:extLst>
          </p:cNvPr>
          <p:cNvSpPr txBox="1"/>
          <p:nvPr/>
        </p:nvSpPr>
        <p:spPr>
          <a:xfrm>
            <a:off x="237694" y="2024039"/>
            <a:ext cx="1780808" cy="12695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700" dirty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print</a:t>
            </a:r>
          </a:p>
          <a:p>
            <a:pPr algn="r">
              <a:lnSpc>
                <a:spcPct val="150000"/>
              </a:lnSpc>
            </a:pPr>
            <a:r>
              <a:rPr lang="en-US" altLang="ko-KR" sz="1700" dirty="0">
                <a:solidFill>
                  <a:srgbClr val="92D050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input</a:t>
            </a:r>
          </a:p>
          <a:p>
            <a:pPr algn="r">
              <a:lnSpc>
                <a:spcPct val="150000"/>
              </a:lnSpc>
            </a:pPr>
            <a:r>
              <a:rPr lang="ko-KR" altLang="en-US" sz="1700" dirty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입출력 고급</a:t>
            </a:r>
            <a:endParaRPr lang="en-US" altLang="ko-KR" sz="1700" dirty="0">
              <a:solidFill>
                <a:schemeClr val="bg1">
                  <a:lumMod val="65000"/>
                </a:schemeClr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="" xmlns:a16="http://schemas.microsoft.com/office/drawing/2014/main" id="{E10049C7-647C-4111-A262-0E31AC0C0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6C3F-4EDC-4210-A114-28CDD4F1CA83}" type="slidenum">
              <a:rPr lang="ko-KR" altLang="en-US" smtClean="0"/>
              <a:pPr/>
              <a:t>22</a:t>
            </a:fld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A55FC284-9947-4496-A946-FD3393B981E4}"/>
              </a:ext>
            </a:extLst>
          </p:cNvPr>
          <p:cNvSpPr txBox="1"/>
          <p:nvPr/>
        </p:nvSpPr>
        <p:spPr>
          <a:xfrm>
            <a:off x="2411760" y="416180"/>
            <a:ext cx="33127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latin typeface="a고딕15" panose="02020600000000000000" pitchFamily="18" charset="-127"/>
                <a:ea typeface="a고딕15" panose="02020600000000000000" pitchFamily="18" charset="-127"/>
              </a:rPr>
              <a:t>| </a:t>
            </a:r>
            <a:r>
              <a:rPr lang="ko-KR" altLang="en-US" sz="2400" b="1" dirty="0" smtClean="0">
                <a:latin typeface="a고딕15" panose="02020600000000000000" pitchFamily="18" charset="-127"/>
                <a:ea typeface="a고딕15" panose="02020600000000000000" pitchFamily="18" charset="-127"/>
              </a:rPr>
              <a:t>입력</a:t>
            </a:r>
            <a:endParaRPr lang="en-US" altLang="ko-KR" sz="240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9C9112D2-C353-41A9-8CED-39F9668431E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50" b="89987" l="6977" r="93225">
                        <a14:foregroundMark x1="13852" y1="58762" x2="7583" y2="65217"/>
                        <a14:foregroundMark x1="7583" y1="65217" x2="6977" y2="65349"/>
                        <a14:foregroundMark x1="57027" y1="72464" x2="58948" y2="77470"/>
                        <a14:foregroundMark x1="68959" y1="71146" x2="66734" y2="72727"/>
                        <a14:foregroundMark x1="78463" y1="71278" x2="75733" y2="73518"/>
                        <a14:foregroundMark x1="64105" y1="20553" x2="65217" y2="24901"/>
                        <a14:foregroundMark x1="71587" y1="17918" x2="71486" y2="20685"/>
                        <a14:foregroundMark x1="78429" y1="21080" x2="77654" y2="24111"/>
                        <a14:foregroundMark x1="78665" y1="20158" x2="78429" y2="21080"/>
                        <a14:foregroundMark x1="88777" y1="20158" x2="87563" y2="23847"/>
                        <a14:foregroundMark x1="93225" y1="17523" x2="92821" y2="18314"/>
                        <a14:backgroundMark x1="53589" y1="78788" x2="53589" y2="78788"/>
                        <a14:backgroundMark x1="78261" y1="74177" x2="78261" y2="74177"/>
                        <a14:backgroundMark x1="80688" y1="21080" x2="80688" y2="2108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680" y="314599"/>
            <a:ext cx="1262836" cy="96915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ABE71FBE-9417-4C1F-AD2D-CC6FBBC3C0F6}"/>
              </a:ext>
            </a:extLst>
          </p:cNvPr>
          <p:cNvSpPr txBox="1"/>
          <p:nvPr/>
        </p:nvSpPr>
        <p:spPr>
          <a:xfrm>
            <a:off x="5724525" y="1283752"/>
            <a:ext cx="2816797" cy="3000821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smtClean="0"/>
              <a:t>input()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/>
              <a:t>input </a:t>
            </a:r>
            <a:r>
              <a:rPr lang="ko-KR" altLang="en-US" dirty="0" smtClean="0"/>
              <a:t>함수는 입력된 값을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ko-KR" altLang="en-US" dirty="0" smtClean="0"/>
              <a:t>문자열 형태로 받는다</a:t>
            </a:r>
            <a:r>
              <a:rPr lang="en-US" altLang="ko-KR" dirty="0" smtClean="0"/>
              <a:t>.</a:t>
            </a:r>
          </a:p>
          <a:p>
            <a:pPr>
              <a:lnSpc>
                <a:spcPct val="150000"/>
              </a:lnSpc>
            </a:pPr>
            <a:endParaRPr lang="en-US" altLang="ko-KR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err="1" smtClean="0"/>
              <a:t>i</a:t>
            </a:r>
            <a:r>
              <a:rPr lang="en-US" altLang="ko-KR" dirty="0" err="1" smtClean="0"/>
              <a:t>nt</a:t>
            </a:r>
            <a:r>
              <a:rPr lang="en-US" altLang="ko-KR" dirty="0" smtClean="0"/>
              <a:t>(input())</a:t>
            </a:r>
          </a:p>
          <a:p>
            <a:pPr>
              <a:lnSpc>
                <a:spcPct val="150000"/>
              </a:lnSpc>
            </a:pPr>
            <a:r>
              <a:rPr lang="ko-KR" altLang="en-US" dirty="0" smtClean="0"/>
              <a:t>정수로 </a:t>
            </a:r>
            <a:r>
              <a:rPr lang="ko-KR" altLang="en-US" dirty="0" err="1" smtClean="0"/>
              <a:t>입력받고</a:t>
            </a:r>
            <a:r>
              <a:rPr lang="ko-KR" altLang="en-US" dirty="0" smtClean="0"/>
              <a:t> 싶다면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ko-KR" altLang="en-US" dirty="0" err="1" smtClean="0"/>
              <a:t>형변환</a:t>
            </a:r>
            <a:r>
              <a:rPr lang="ko-KR" altLang="en-US" dirty="0" smtClean="0"/>
              <a:t> 시킨다</a:t>
            </a:r>
            <a:r>
              <a:rPr lang="en-US" altLang="ko-KR" dirty="0" smtClean="0"/>
              <a:t>.</a:t>
            </a:r>
            <a:endParaRPr lang="en-US" altLang="ko-KR" dirty="0" smtClean="0"/>
          </a:p>
        </p:txBody>
      </p:sp>
      <p:sp>
        <p:nvSpPr>
          <p:cNvPr id="13" name="직사각형 12"/>
          <p:cNvSpPr/>
          <p:nvPr/>
        </p:nvSpPr>
        <p:spPr>
          <a:xfrm>
            <a:off x="2522038" y="1450869"/>
            <a:ext cx="2559002" cy="191556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s = </a:t>
            </a:r>
            <a:r>
              <a:rPr lang="en-US" altLang="ko-KR" dirty="0" smtClean="0">
                <a:solidFill>
                  <a:srgbClr val="002060"/>
                </a:solidFill>
              </a:rPr>
              <a:t>input()</a:t>
            </a:r>
          </a:p>
          <a:p>
            <a:r>
              <a:rPr lang="en-US" altLang="ko-KR" dirty="0" smtClean="0">
                <a:solidFill>
                  <a:schemeClr val="tx1"/>
                </a:solidFill>
              </a:rPr>
              <a:t>a = </a:t>
            </a:r>
            <a:r>
              <a:rPr lang="en-US" altLang="ko-KR" dirty="0" err="1" smtClean="0">
                <a:solidFill>
                  <a:srgbClr val="002060"/>
                </a:solidFill>
              </a:rPr>
              <a:t>int</a:t>
            </a:r>
            <a:r>
              <a:rPr lang="en-US" altLang="ko-KR" dirty="0" smtClean="0">
                <a:solidFill>
                  <a:srgbClr val="002060"/>
                </a:solidFill>
              </a:rPr>
              <a:t>(input())</a:t>
            </a:r>
          </a:p>
          <a:p>
            <a:endParaRPr lang="en-US" altLang="ko-KR" dirty="0">
              <a:solidFill>
                <a:srgbClr val="002060"/>
              </a:solidFill>
            </a:endParaRPr>
          </a:p>
          <a:p>
            <a:r>
              <a:rPr lang="en-US" altLang="ko-KR" dirty="0" smtClean="0">
                <a:solidFill>
                  <a:srgbClr val="002060"/>
                </a:solidFill>
              </a:rPr>
              <a:t>print(</a:t>
            </a:r>
            <a:r>
              <a:rPr lang="en-US" altLang="ko-KR" dirty="0" smtClean="0">
                <a:solidFill>
                  <a:schemeClr val="tx1"/>
                </a:solidFill>
              </a:rPr>
              <a:t>s, a</a:t>
            </a:r>
            <a:r>
              <a:rPr lang="en-US" altLang="ko-KR" dirty="0" smtClean="0">
                <a:solidFill>
                  <a:srgbClr val="002060"/>
                </a:solidFill>
              </a:rPr>
              <a:t>)</a:t>
            </a:r>
            <a:endParaRPr lang="en-US" altLang="ko-KR" dirty="0">
              <a:solidFill>
                <a:srgbClr val="002060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768" y="3606037"/>
            <a:ext cx="2438574" cy="1161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481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실외, 옅은, 바닥, 하늘이(가) 표시된 사진&#10;&#10;매우 높은 신뢰도로 생성된 설명">
            <a:extLst>
              <a:ext uri="{FF2B5EF4-FFF2-40B4-BE49-F238E27FC236}">
                <a16:creationId xmlns="" xmlns:a16="http://schemas.microsoft.com/office/drawing/2014/main" id="{E14689D4-B4E9-4639-9673-B6D02D084D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326"/>
          <a:stretch/>
        </p:blipFill>
        <p:spPr>
          <a:xfrm>
            <a:off x="0" y="0"/>
            <a:ext cx="2256197" cy="5143500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0" y="0"/>
            <a:ext cx="2256196" cy="5143500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C81CE716-B5F4-4412-9B80-B272444D4F7B}"/>
              </a:ext>
            </a:extLst>
          </p:cNvPr>
          <p:cNvSpPr txBox="1"/>
          <p:nvPr/>
        </p:nvSpPr>
        <p:spPr>
          <a:xfrm>
            <a:off x="116842" y="1423063"/>
            <a:ext cx="202251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400" dirty="0">
                <a:solidFill>
                  <a:srgbClr val="FF9966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입출력</a:t>
            </a:r>
            <a:endParaRPr lang="en-US" altLang="ko-KR" sz="2400" dirty="0">
              <a:solidFill>
                <a:schemeClr val="bg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C8BB1B8D-74C8-40FE-B46B-3402C9686BE8}"/>
              </a:ext>
            </a:extLst>
          </p:cNvPr>
          <p:cNvSpPr txBox="1"/>
          <p:nvPr/>
        </p:nvSpPr>
        <p:spPr>
          <a:xfrm>
            <a:off x="237694" y="2024039"/>
            <a:ext cx="1780808" cy="12695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700" dirty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print</a:t>
            </a:r>
          </a:p>
          <a:p>
            <a:pPr algn="r">
              <a:lnSpc>
                <a:spcPct val="150000"/>
              </a:lnSpc>
            </a:pPr>
            <a:r>
              <a:rPr lang="en-US" altLang="ko-KR" sz="1700" dirty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input</a:t>
            </a:r>
          </a:p>
          <a:p>
            <a:pPr algn="r">
              <a:lnSpc>
                <a:spcPct val="150000"/>
              </a:lnSpc>
            </a:pPr>
            <a:r>
              <a:rPr lang="ko-KR" altLang="en-US" sz="1700" dirty="0">
                <a:solidFill>
                  <a:srgbClr val="92D050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입출력 고급</a:t>
            </a:r>
            <a:endParaRPr lang="en-US" altLang="ko-KR" sz="1700" dirty="0">
              <a:solidFill>
                <a:srgbClr val="92D050"/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="" xmlns:a16="http://schemas.microsoft.com/office/drawing/2014/main" id="{E10049C7-647C-4111-A262-0E31AC0C0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6C3F-4EDC-4210-A114-28CDD4F1CA83}" type="slidenum">
              <a:rPr lang="ko-KR" altLang="en-US" smtClean="0"/>
              <a:pPr/>
              <a:t>23</a:t>
            </a:fld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A55FC284-9947-4496-A946-FD3393B981E4}"/>
              </a:ext>
            </a:extLst>
          </p:cNvPr>
          <p:cNvSpPr txBox="1"/>
          <p:nvPr/>
        </p:nvSpPr>
        <p:spPr>
          <a:xfrm>
            <a:off x="2411760" y="416180"/>
            <a:ext cx="33127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latin typeface="a고딕15" panose="02020600000000000000" pitchFamily="18" charset="-127"/>
                <a:ea typeface="a고딕15" panose="02020600000000000000" pitchFamily="18" charset="-127"/>
              </a:rPr>
              <a:t>| </a:t>
            </a:r>
            <a:r>
              <a:rPr lang="ko-KR" altLang="en-US" sz="2400" b="1" dirty="0" smtClean="0">
                <a:latin typeface="a고딕15" panose="02020600000000000000" pitchFamily="18" charset="-127"/>
                <a:ea typeface="a고딕15" panose="02020600000000000000" pitchFamily="18" charset="-127"/>
              </a:rPr>
              <a:t>고급</a:t>
            </a:r>
            <a:endParaRPr lang="en-US" altLang="ko-KR" sz="240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9C9112D2-C353-41A9-8CED-39F9668431E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50" b="89987" l="6977" r="93225">
                        <a14:foregroundMark x1="13852" y1="58762" x2="7583" y2="65217"/>
                        <a14:foregroundMark x1="7583" y1="65217" x2="6977" y2="65349"/>
                        <a14:foregroundMark x1="57027" y1="72464" x2="58948" y2="77470"/>
                        <a14:foregroundMark x1="68959" y1="71146" x2="66734" y2="72727"/>
                        <a14:foregroundMark x1="78463" y1="71278" x2="75733" y2="73518"/>
                        <a14:foregroundMark x1="64105" y1="20553" x2="65217" y2="24901"/>
                        <a14:foregroundMark x1="71587" y1="17918" x2="71486" y2="20685"/>
                        <a14:foregroundMark x1="78429" y1="21080" x2="77654" y2="24111"/>
                        <a14:foregroundMark x1="78665" y1="20158" x2="78429" y2="21080"/>
                        <a14:foregroundMark x1="88777" y1="20158" x2="87563" y2="23847"/>
                        <a14:foregroundMark x1="93225" y1="17523" x2="92821" y2="18314"/>
                        <a14:backgroundMark x1="53589" y1="78788" x2="53589" y2="78788"/>
                        <a14:backgroundMark x1="78261" y1="74177" x2="78261" y2="74177"/>
                        <a14:backgroundMark x1="80688" y1="21080" x2="80688" y2="2108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680" y="314599"/>
            <a:ext cx="1262836" cy="96915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ABE71FBE-9417-4C1F-AD2D-CC6FBBC3C0F6}"/>
              </a:ext>
            </a:extLst>
          </p:cNvPr>
          <p:cNvSpPr txBox="1"/>
          <p:nvPr/>
        </p:nvSpPr>
        <p:spPr>
          <a:xfrm>
            <a:off x="5330559" y="1066256"/>
            <a:ext cx="3597460" cy="2585323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smtClean="0"/>
              <a:t>end = </a:t>
            </a:r>
            <a:r>
              <a:rPr lang="en-US" altLang="ko-KR" dirty="0" smtClean="0"/>
              <a:t>char</a:t>
            </a:r>
            <a:endParaRPr lang="en-US" altLang="ko-KR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smtClean="0"/>
              <a:t>print </a:t>
            </a:r>
            <a:r>
              <a:rPr lang="ko-KR" altLang="en-US" dirty="0" smtClean="0"/>
              <a:t>함수 종료 시 종료문자를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en-US" altLang="ko-KR" dirty="0" smtClean="0"/>
              <a:t>   </a:t>
            </a:r>
            <a:r>
              <a:rPr lang="ko-KR" altLang="en-US" dirty="0" smtClean="0"/>
              <a:t>무엇으로 할지 결정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en-US" altLang="ko-KR" dirty="0"/>
              <a:t> </a:t>
            </a:r>
            <a:r>
              <a:rPr lang="en-US" altLang="ko-KR" dirty="0" smtClean="0"/>
              <a:t>   </a:t>
            </a:r>
            <a:r>
              <a:rPr lang="ko-KR" altLang="en-US" dirty="0" smtClean="0"/>
              <a:t>기본값</a:t>
            </a:r>
            <a:r>
              <a:rPr lang="en-US" altLang="ko-KR" dirty="0" smtClean="0"/>
              <a:t>: \n (</a:t>
            </a:r>
            <a:r>
              <a:rPr lang="ko-KR" altLang="en-US" dirty="0" err="1" smtClean="0"/>
              <a:t>개행</a:t>
            </a:r>
            <a:r>
              <a:rPr lang="en-US" altLang="ko-KR" dirty="0" smtClean="0"/>
              <a:t>)</a:t>
            </a:r>
            <a:endParaRPr lang="en-US" altLang="ko-KR" dirty="0" smtClean="0"/>
          </a:p>
        </p:txBody>
      </p:sp>
      <p:sp>
        <p:nvSpPr>
          <p:cNvPr id="13" name="직사각형 12"/>
          <p:cNvSpPr/>
          <p:nvPr/>
        </p:nvSpPr>
        <p:spPr>
          <a:xfrm>
            <a:off x="2499230" y="1066256"/>
            <a:ext cx="2559002" cy="191556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rgbClr val="002060"/>
                </a:solidFill>
              </a:rPr>
              <a:t>print(</a:t>
            </a:r>
            <a:r>
              <a:rPr lang="en-US" altLang="ko-KR" dirty="0" smtClean="0">
                <a:solidFill>
                  <a:srgbClr val="92D050"/>
                </a:solidFill>
              </a:rPr>
              <a:t>“Hello”</a:t>
            </a:r>
            <a:r>
              <a:rPr lang="en-US" altLang="ko-KR" dirty="0" smtClean="0">
                <a:solidFill>
                  <a:srgbClr val="002060"/>
                </a:solidFill>
              </a:rPr>
              <a:t>, </a:t>
            </a:r>
            <a:r>
              <a:rPr lang="en-US" altLang="ko-KR" dirty="0" smtClean="0">
                <a:solidFill>
                  <a:schemeClr val="tx1"/>
                </a:solidFill>
              </a:rPr>
              <a:t>end = </a:t>
            </a:r>
            <a:r>
              <a:rPr lang="en-US" altLang="ko-KR" dirty="0" smtClean="0">
                <a:solidFill>
                  <a:srgbClr val="92D050"/>
                </a:solidFill>
              </a:rPr>
              <a:t>“”</a:t>
            </a:r>
            <a:r>
              <a:rPr lang="en-US" altLang="ko-KR" dirty="0" smtClean="0">
                <a:solidFill>
                  <a:srgbClr val="002060"/>
                </a:solidFill>
              </a:rPr>
              <a:t>)</a:t>
            </a:r>
          </a:p>
          <a:p>
            <a:r>
              <a:rPr lang="en-US" altLang="ko-KR" dirty="0" smtClean="0">
                <a:solidFill>
                  <a:srgbClr val="002060"/>
                </a:solidFill>
              </a:rPr>
              <a:t>print(</a:t>
            </a:r>
            <a:r>
              <a:rPr lang="en-US" altLang="ko-KR" dirty="0" smtClean="0">
                <a:solidFill>
                  <a:srgbClr val="92D050"/>
                </a:solidFill>
              </a:rPr>
              <a:t>“World”</a:t>
            </a:r>
            <a:r>
              <a:rPr lang="en-US" altLang="ko-KR" dirty="0" smtClean="0">
                <a:solidFill>
                  <a:srgbClr val="002060"/>
                </a:solidFill>
              </a:rPr>
              <a:t>)</a:t>
            </a:r>
          </a:p>
          <a:p>
            <a:r>
              <a:rPr lang="en-US" altLang="ko-KR" dirty="0" smtClean="0">
                <a:solidFill>
                  <a:srgbClr val="002060"/>
                </a:solidFill>
              </a:rPr>
              <a:t>print(</a:t>
            </a:r>
            <a:r>
              <a:rPr lang="en-US" altLang="ko-KR" dirty="0" smtClean="0">
                <a:solidFill>
                  <a:srgbClr val="92D050"/>
                </a:solidFill>
              </a:rPr>
              <a:t>“My Name is”</a:t>
            </a:r>
            <a:r>
              <a:rPr lang="en-US" altLang="ko-KR" dirty="0" smtClean="0">
                <a:solidFill>
                  <a:schemeClr val="tx1"/>
                </a:solidFill>
              </a:rPr>
              <a:t>, end =</a:t>
            </a:r>
            <a:r>
              <a:rPr lang="en-US" altLang="ko-KR" dirty="0" smtClean="0">
                <a:solidFill>
                  <a:srgbClr val="002060"/>
                </a:solidFill>
              </a:rPr>
              <a:t> </a:t>
            </a:r>
            <a:r>
              <a:rPr lang="en-US" altLang="ko-KR" dirty="0" smtClean="0">
                <a:solidFill>
                  <a:srgbClr val="92D050"/>
                </a:solidFill>
              </a:rPr>
              <a:t>“#”</a:t>
            </a:r>
            <a:r>
              <a:rPr lang="en-US" altLang="ko-KR" dirty="0" smtClean="0">
                <a:solidFill>
                  <a:srgbClr val="002060"/>
                </a:solidFill>
              </a:rPr>
              <a:t>)</a:t>
            </a:r>
          </a:p>
          <a:p>
            <a:r>
              <a:rPr lang="en-US" altLang="ko-KR" dirty="0" smtClean="0">
                <a:solidFill>
                  <a:srgbClr val="002060"/>
                </a:solidFill>
              </a:rPr>
              <a:t>print(</a:t>
            </a:r>
            <a:r>
              <a:rPr lang="en-US" altLang="ko-KR" dirty="0" smtClean="0">
                <a:solidFill>
                  <a:srgbClr val="92D050"/>
                </a:solidFill>
              </a:rPr>
              <a:t>“</a:t>
            </a:r>
            <a:r>
              <a:rPr lang="ko-KR" altLang="en-US" dirty="0" smtClean="0">
                <a:solidFill>
                  <a:srgbClr val="92D050"/>
                </a:solidFill>
              </a:rPr>
              <a:t>홍길동</a:t>
            </a:r>
            <a:r>
              <a:rPr lang="en-US" altLang="ko-KR" dirty="0" smtClean="0">
                <a:solidFill>
                  <a:srgbClr val="92D050"/>
                </a:solidFill>
              </a:rPr>
              <a:t>”</a:t>
            </a:r>
            <a:r>
              <a:rPr lang="en-US" altLang="ko-KR" dirty="0" smtClean="0">
                <a:solidFill>
                  <a:srgbClr val="002060"/>
                </a:solidFill>
              </a:rPr>
              <a:t>)</a:t>
            </a:r>
            <a:endParaRPr lang="en-US" altLang="ko-KR" dirty="0">
              <a:solidFill>
                <a:srgbClr val="002060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6894" y="3237405"/>
            <a:ext cx="2525281" cy="1063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164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실외, 옅은, 바닥, 하늘이(가) 표시된 사진&#10;&#10;매우 높은 신뢰도로 생성된 설명">
            <a:extLst>
              <a:ext uri="{FF2B5EF4-FFF2-40B4-BE49-F238E27FC236}">
                <a16:creationId xmlns="" xmlns:a16="http://schemas.microsoft.com/office/drawing/2014/main" id="{E14689D4-B4E9-4639-9673-B6D02D084D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326"/>
          <a:stretch/>
        </p:blipFill>
        <p:spPr>
          <a:xfrm>
            <a:off x="0" y="0"/>
            <a:ext cx="2256197" cy="5143500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0" y="0"/>
            <a:ext cx="2256196" cy="5143500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C81CE716-B5F4-4412-9B80-B272444D4F7B}"/>
              </a:ext>
            </a:extLst>
          </p:cNvPr>
          <p:cNvSpPr txBox="1"/>
          <p:nvPr/>
        </p:nvSpPr>
        <p:spPr>
          <a:xfrm>
            <a:off x="116842" y="1423063"/>
            <a:ext cx="202251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400" dirty="0">
                <a:solidFill>
                  <a:srgbClr val="FF9966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입출력</a:t>
            </a:r>
            <a:endParaRPr lang="en-US" altLang="ko-KR" sz="2400" dirty="0">
              <a:solidFill>
                <a:schemeClr val="bg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C8BB1B8D-74C8-40FE-B46B-3402C9686BE8}"/>
              </a:ext>
            </a:extLst>
          </p:cNvPr>
          <p:cNvSpPr txBox="1"/>
          <p:nvPr/>
        </p:nvSpPr>
        <p:spPr>
          <a:xfrm>
            <a:off x="237694" y="2024039"/>
            <a:ext cx="1780808" cy="12695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700" dirty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print</a:t>
            </a:r>
          </a:p>
          <a:p>
            <a:pPr algn="r">
              <a:lnSpc>
                <a:spcPct val="150000"/>
              </a:lnSpc>
            </a:pPr>
            <a:r>
              <a:rPr lang="en-US" altLang="ko-KR" sz="1700" dirty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input</a:t>
            </a:r>
          </a:p>
          <a:p>
            <a:pPr algn="r">
              <a:lnSpc>
                <a:spcPct val="150000"/>
              </a:lnSpc>
            </a:pPr>
            <a:r>
              <a:rPr lang="ko-KR" altLang="en-US" sz="1700" dirty="0">
                <a:solidFill>
                  <a:srgbClr val="92D050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입출력 고급</a:t>
            </a:r>
            <a:endParaRPr lang="en-US" altLang="ko-KR" sz="1700" dirty="0">
              <a:solidFill>
                <a:srgbClr val="92D050"/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="" xmlns:a16="http://schemas.microsoft.com/office/drawing/2014/main" id="{E10049C7-647C-4111-A262-0E31AC0C0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6C3F-4EDC-4210-A114-28CDD4F1CA83}" type="slidenum">
              <a:rPr lang="ko-KR" altLang="en-US" smtClean="0"/>
              <a:pPr/>
              <a:t>24</a:t>
            </a:fld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A55FC284-9947-4496-A946-FD3393B981E4}"/>
              </a:ext>
            </a:extLst>
          </p:cNvPr>
          <p:cNvSpPr txBox="1"/>
          <p:nvPr/>
        </p:nvSpPr>
        <p:spPr>
          <a:xfrm>
            <a:off x="2411760" y="416180"/>
            <a:ext cx="33127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latin typeface="a고딕15" panose="02020600000000000000" pitchFamily="18" charset="-127"/>
                <a:ea typeface="a고딕15" panose="02020600000000000000" pitchFamily="18" charset="-127"/>
              </a:rPr>
              <a:t>| </a:t>
            </a:r>
            <a:r>
              <a:rPr lang="ko-KR" altLang="en-US" sz="2400" b="1" dirty="0" smtClean="0">
                <a:latin typeface="a고딕15" panose="02020600000000000000" pitchFamily="18" charset="-127"/>
                <a:ea typeface="a고딕15" panose="02020600000000000000" pitchFamily="18" charset="-127"/>
              </a:rPr>
              <a:t>고급</a:t>
            </a:r>
            <a:endParaRPr lang="en-US" altLang="ko-KR" sz="240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9C9112D2-C353-41A9-8CED-39F9668431E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50" b="89987" l="6977" r="93225">
                        <a14:foregroundMark x1="13852" y1="58762" x2="7583" y2="65217"/>
                        <a14:foregroundMark x1="7583" y1="65217" x2="6977" y2="65349"/>
                        <a14:foregroundMark x1="57027" y1="72464" x2="58948" y2="77470"/>
                        <a14:foregroundMark x1="68959" y1="71146" x2="66734" y2="72727"/>
                        <a14:foregroundMark x1="78463" y1="71278" x2="75733" y2="73518"/>
                        <a14:foregroundMark x1="64105" y1="20553" x2="65217" y2="24901"/>
                        <a14:foregroundMark x1="71587" y1="17918" x2="71486" y2="20685"/>
                        <a14:foregroundMark x1="78429" y1="21080" x2="77654" y2="24111"/>
                        <a14:foregroundMark x1="78665" y1="20158" x2="78429" y2="21080"/>
                        <a14:foregroundMark x1="88777" y1="20158" x2="87563" y2="23847"/>
                        <a14:foregroundMark x1="93225" y1="17523" x2="92821" y2="18314"/>
                        <a14:backgroundMark x1="53589" y1="78788" x2="53589" y2="78788"/>
                        <a14:backgroundMark x1="78261" y1="74177" x2="78261" y2="74177"/>
                        <a14:backgroundMark x1="80688" y1="21080" x2="80688" y2="2108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680" y="314599"/>
            <a:ext cx="1262836" cy="96915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ABE71FBE-9417-4C1F-AD2D-CC6FBBC3C0F6}"/>
              </a:ext>
            </a:extLst>
          </p:cNvPr>
          <p:cNvSpPr txBox="1"/>
          <p:nvPr/>
        </p:nvSpPr>
        <p:spPr>
          <a:xfrm>
            <a:off x="5538228" y="1066256"/>
            <a:ext cx="3618298" cy="3000821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err="1" smtClean="0"/>
              <a:t>sep</a:t>
            </a:r>
            <a:r>
              <a:rPr lang="en-US" altLang="ko-KR" dirty="0" smtClean="0"/>
              <a:t> = char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smtClean="0"/>
              <a:t>print</a:t>
            </a:r>
            <a:r>
              <a:rPr lang="ko-KR" altLang="en-US" dirty="0"/>
              <a:t> </a:t>
            </a:r>
            <a:r>
              <a:rPr lang="ko-KR" altLang="en-US" dirty="0" smtClean="0"/>
              <a:t>함수는 </a:t>
            </a:r>
            <a:r>
              <a:rPr lang="en-US" altLang="ko-KR" dirty="0" smtClean="0"/>
              <a:t>,</a:t>
            </a:r>
            <a:r>
              <a:rPr lang="ko-KR" altLang="en-US" dirty="0" smtClean="0"/>
              <a:t>로 </a:t>
            </a:r>
            <a:r>
              <a:rPr lang="ko-KR" altLang="en-US" dirty="0" err="1" smtClean="0"/>
              <a:t>구분시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ko-KR" altLang="en-US" dirty="0" smtClean="0"/>
              <a:t>    자동으로 공백이 생김</a:t>
            </a:r>
            <a:endParaRPr lang="en-US" altLang="ko-KR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err="1" smtClean="0"/>
              <a:t>sep</a:t>
            </a:r>
            <a:r>
              <a:rPr lang="ko-KR" altLang="en-US" dirty="0" smtClean="0"/>
              <a:t>을 쓰면 공백대신 무엇으로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en-US" altLang="ko-KR" dirty="0"/>
              <a:t> </a:t>
            </a:r>
            <a:r>
              <a:rPr lang="en-US" altLang="ko-KR" dirty="0" smtClean="0"/>
              <a:t>  </a:t>
            </a:r>
            <a:r>
              <a:rPr lang="ko-KR" altLang="en-US" dirty="0" smtClean="0"/>
              <a:t>구분할 지 결정가능</a:t>
            </a:r>
            <a:endParaRPr lang="en-US" altLang="ko-KR" dirty="0" smtClean="0"/>
          </a:p>
        </p:txBody>
      </p:sp>
      <p:sp>
        <p:nvSpPr>
          <p:cNvPr id="14" name="직사각형 13"/>
          <p:cNvSpPr/>
          <p:nvPr/>
        </p:nvSpPr>
        <p:spPr>
          <a:xfrm>
            <a:off x="2515182" y="1066256"/>
            <a:ext cx="2559002" cy="191556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a = </a:t>
            </a:r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b = 2</a:t>
            </a:r>
          </a:p>
          <a:p>
            <a:r>
              <a:rPr lang="en-US" altLang="ko-KR" dirty="0" smtClean="0">
                <a:solidFill>
                  <a:srgbClr val="002060"/>
                </a:solidFill>
              </a:rPr>
              <a:t>print(</a:t>
            </a:r>
            <a:r>
              <a:rPr lang="en-US" altLang="ko-KR" dirty="0" smtClean="0">
                <a:solidFill>
                  <a:schemeClr val="tx1"/>
                </a:solidFill>
              </a:rPr>
              <a:t>a, b, </a:t>
            </a:r>
            <a:r>
              <a:rPr lang="en-US" altLang="ko-KR" dirty="0" err="1">
                <a:solidFill>
                  <a:schemeClr val="tx1"/>
                </a:solidFill>
              </a:rPr>
              <a:t>sep</a:t>
            </a:r>
            <a:r>
              <a:rPr lang="en-US" altLang="ko-KR" dirty="0">
                <a:solidFill>
                  <a:schemeClr val="tx1"/>
                </a:solidFill>
              </a:rPr>
              <a:t> =</a:t>
            </a:r>
            <a:r>
              <a:rPr lang="en-US" altLang="ko-KR" dirty="0">
                <a:solidFill>
                  <a:srgbClr val="002060"/>
                </a:solidFill>
              </a:rPr>
              <a:t> </a:t>
            </a:r>
            <a:r>
              <a:rPr lang="en-US" altLang="ko-KR" dirty="0">
                <a:solidFill>
                  <a:srgbClr val="92D050"/>
                </a:solidFill>
              </a:rPr>
              <a:t>' + '</a:t>
            </a:r>
            <a:r>
              <a:rPr lang="en-US" altLang="ko-KR" dirty="0">
                <a:solidFill>
                  <a:srgbClr val="002060"/>
                </a:solidFill>
              </a:rPr>
              <a:t>, </a:t>
            </a:r>
            <a:r>
              <a:rPr lang="en-US" altLang="ko-KR" dirty="0">
                <a:solidFill>
                  <a:schemeClr val="tx1"/>
                </a:solidFill>
              </a:rPr>
              <a:t>end =</a:t>
            </a:r>
            <a:r>
              <a:rPr lang="en-US" altLang="ko-KR" dirty="0">
                <a:solidFill>
                  <a:srgbClr val="002060"/>
                </a:solidFill>
              </a:rPr>
              <a:t> </a:t>
            </a:r>
            <a:r>
              <a:rPr lang="en-US" altLang="ko-KR" dirty="0" smtClean="0">
                <a:solidFill>
                  <a:srgbClr val="92D050"/>
                </a:solidFill>
              </a:rPr>
              <a:t>‘  '</a:t>
            </a:r>
            <a:r>
              <a:rPr lang="en-US" altLang="ko-KR" dirty="0" smtClean="0">
                <a:solidFill>
                  <a:srgbClr val="002060"/>
                </a:solidFill>
              </a:rPr>
              <a:t>)</a:t>
            </a:r>
            <a:endParaRPr lang="en-US" altLang="ko-KR" dirty="0">
              <a:solidFill>
                <a:srgbClr val="002060"/>
              </a:solidFill>
            </a:endParaRPr>
          </a:p>
          <a:p>
            <a:r>
              <a:rPr lang="en-US" altLang="ko-KR" dirty="0">
                <a:solidFill>
                  <a:srgbClr val="002060"/>
                </a:solidFill>
              </a:rPr>
              <a:t>print(</a:t>
            </a:r>
            <a:r>
              <a:rPr lang="en-US" altLang="ko-KR" dirty="0">
                <a:solidFill>
                  <a:srgbClr val="92D050"/>
                </a:solidFill>
              </a:rPr>
              <a:t>'='</a:t>
            </a:r>
            <a:r>
              <a:rPr lang="en-US" altLang="ko-KR" dirty="0">
                <a:solidFill>
                  <a:srgbClr val="002060"/>
                </a:solidFill>
              </a:rPr>
              <a:t>, </a:t>
            </a:r>
            <a:r>
              <a:rPr lang="en-US" altLang="ko-KR" dirty="0" err="1">
                <a:solidFill>
                  <a:schemeClr val="tx1"/>
                </a:solidFill>
              </a:rPr>
              <a:t>a+b</a:t>
            </a:r>
            <a:r>
              <a:rPr lang="en-US" altLang="ko-KR" dirty="0">
                <a:solidFill>
                  <a:srgbClr val="002060"/>
                </a:solidFill>
              </a:rPr>
              <a:t>)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6060" y="3611523"/>
            <a:ext cx="2812271" cy="1115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135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실외, 옅은, 바닥, 하늘이(가) 표시된 사진&#10;&#10;매우 높은 신뢰도로 생성된 설명">
            <a:extLst>
              <a:ext uri="{FF2B5EF4-FFF2-40B4-BE49-F238E27FC236}">
                <a16:creationId xmlns="" xmlns:a16="http://schemas.microsoft.com/office/drawing/2014/main" id="{E14689D4-B4E9-4639-9673-B6D02D084D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326"/>
          <a:stretch/>
        </p:blipFill>
        <p:spPr>
          <a:xfrm>
            <a:off x="0" y="0"/>
            <a:ext cx="2256197" cy="5143500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0" y="0"/>
            <a:ext cx="2256196" cy="5143500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C81CE716-B5F4-4412-9B80-B272444D4F7B}"/>
              </a:ext>
            </a:extLst>
          </p:cNvPr>
          <p:cNvSpPr txBox="1"/>
          <p:nvPr/>
        </p:nvSpPr>
        <p:spPr>
          <a:xfrm>
            <a:off x="116842" y="1423063"/>
            <a:ext cx="202251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400" dirty="0">
                <a:solidFill>
                  <a:srgbClr val="FF9966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입출력</a:t>
            </a:r>
            <a:endParaRPr lang="en-US" altLang="ko-KR" sz="2400" dirty="0">
              <a:solidFill>
                <a:schemeClr val="bg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C8BB1B8D-74C8-40FE-B46B-3402C9686BE8}"/>
              </a:ext>
            </a:extLst>
          </p:cNvPr>
          <p:cNvSpPr txBox="1"/>
          <p:nvPr/>
        </p:nvSpPr>
        <p:spPr>
          <a:xfrm>
            <a:off x="237694" y="2024039"/>
            <a:ext cx="1780808" cy="12695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700" dirty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print</a:t>
            </a:r>
          </a:p>
          <a:p>
            <a:pPr algn="r">
              <a:lnSpc>
                <a:spcPct val="150000"/>
              </a:lnSpc>
            </a:pPr>
            <a:r>
              <a:rPr lang="en-US" altLang="ko-KR" sz="1700" dirty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input</a:t>
            </a:r>
          </a:p>
          <a:p>
            <a:pPr algn="r">
              <a:lnSpc>
                <a:spcPct val="150000"/>
              </a:lnSpc>
            </a:pPr>
            <a:r>
              <a:rPr lang="ko-KR" altLang="en-US" sz="1700" dirty="0">
                <a:solidFill>
                  <a:srgbClr val="92D050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입출력 고급</a:t>
            </a:r>
            <a:endParaRPr lang="en-US" altLang="ko-KR" sz="1700" dirty="0">
              <a:solidFill>
                <a:srgbClr val="92D050"/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="" xmlns:a16="http://schemas.microsoft.com/office/drawing/2014/main" id="{E10049C7-647C-4111-A262-0E31AC0C0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6C3F-4EDC-4210-A114-28CDD4F1CA83}" type="slidenum">
              <a:rPr lang="ko-KR" altLang="en-US" smtClean="0"/>
              <a:pPr/>
              <a:t>25</a:t>
            </a:fld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A55FC284-9947-4496-A946-FD3393B981E4}"/>
              </a:ext>
            </a:extLst>
          </p:cNvPr>
          <p:cNvSpPr txBox="1"/>
          <p:nvPr/>
        </p:nvSpPr>
        <p:spPr>
          <a:xfrm>
            <a:off x="2411760" y="416180"/>
            <a:ext cx="33127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latin typeface="a고딕15" panose="02020600000000000000" pitchFamily="18" charset="-127"/>
                <a:ea typeface="a고딕15" panose="02020600000000000000" pitchFamily="18" charset="-127"/>
              </a:rPr>
              <a:t>| </a:t>
            </a:r>
            <a:r>
              <a:rPr lang="ko-KR" altLang="en-US" sz="2400" b="1" dirty="0" smtClean="0">
                <a:latin typeface="a고딕15" panose="02020600000000000000" pitchFamily="18" charset="-127"/>
                <a:ea typeface="a고딕15" panose="02020600000000000000" pitchFamily="18" charset="-127"/>
              </a:rPr>
              <a:t>고급</a:t>
            </a:r>
            <a:endParaRPr lang="en-US" altLang="ko-KR" sz="240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9C9112D2-C353-41A9-8CED-39F9668431E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50" b="89987" l="6977" r="93225">
                        <a14:foregroundMark x1="13852" y1="58762" x2="7583" y2="65217"/>
                        <a14:foregroundMark x1="7583" y1="65217" x2="6977" y2="65349"/>
                        <a14:foregroundMark x1="57027" y1="72464" x2="58948" y2="77470"/>
                        <a14:foregroundMark x1="68959" y1="71146" x2="66734" y2="72727"/>
                        <a14:foregroundMark x1="78463" y1="71278" x2="75733" y2="73518"/>
                        <a14:foregroundMark x1="64105" y1="20553" x2="65217" y2="24901"/>
                        <a14:foregroundMark x1="71587" y1="17918" x2="71486" y2="20685"/>
                        <a14:foregroundMark x1="78429" y1="21080" x2="77654" y2="24111"/>
                        <a14:foregroundMark x1="78665" y1="20158" x2="78429" y2="21080"/>
                        <a14:foregroundMark x1="88777" y1="20158" x2="87563" y2="23847"/>
                        <a14:foregroundMark x1="93225" y1="17523" x2="92821" y2="18314"/>
                        <a14:backgroundMark x1="53589" y1="78788" x2="53589" y2="78788"/>
                        <a14:backgroundMark x1="78261" y1="74177" x2="78261" y2="74177"/>
                        <a14:backgroundMark x1="80688" y1="21080" x2="80688" y2="2108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680" y="314599"/>
            <a:ext cx="1262836" cy="96915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ABE71FBE-9417-4C1F-AD2D-CC6FBBC3C0F6}"/>
              </a:ext>
            </a:extLst>
          </p:cNvPr>
          <p:cNvSpPr txBox="1"/>
          <p:nvPr/>
        </p:nvSpPr>
        <p:spPr>
          <a:xfrm>
            <a:off x="5522857" y="1279088"/>
            <a:ext cx="3323346" cy="34163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smtClean="0"/>
              <a:t>center: </a:t>
            </a:r>
            <a:r>
              <a:rPr lang="ko-KR" altLang="en-US" dirty="0" smtClean="0"/>
              <a:t>가운데정렬</a:t>
            </a:r>
            <a:endParaRPr lang="en-US" altLang="ko-KR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err="1" smtClean="0"/>
              <a:t>rjust</a:t>
            </a:r>
            <a:r>
              <a:rPr lang="en-US" altLang="ko-KR" dirty="0" smtClean="0"/>
              <a:t>: </a:t>
            </a:r>
            <a:r>
              <a:rPr lang="ko-KR" altLang="en-US" dirty="0" smtClean="0"/>
              <a:t>우측정렬</a:t>
            </a:r>
            <a:endParaRPr lang="en-US" altLang="ko-KR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err="1" smtClean="0"/>
              <a:t>ljust</a:t>
            </a:r>
            <a:r>
              <a:rPr lang="en-US" altLang="ko-KR" dirty="0" smtClean="0"/>
              <a:t>: </a:t>
            </a:r>
            <a:r>
              <a:rPr lang="ko-KR" altLang="en-US" dirty="0" smtClean="0"/>
              <a:t>좌측정렬</a:t>
            </a:r>
            <a:endParaRPr lang="en-US" altLang="ko-KR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err="1" smtClean="0"/>
              <a:t>zfill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빈공간</a:t>
            </a:r>
            <a:r>
              <a:rPr lang="ko-KR" altLang="en-US" dirty="0" smtClean="0"/>
              <a:t> </a:t>
            </a:r>
            <a:r>
              <a:rPr lang="en-US" altLang="ko-KR" dirty="0" smtClean="0"/>
              <a:t>0</a:t>
            </a:r>
            <a:r>
              <a:rPr lang="ko-KR" altLang="en-US" dirty="0" smtClean="0"/>
              <a:t>으로 채우면서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en-US" altLang="ko-KR" dirty="0" smtClean="0"/>
              <a:t>    </a:t>
            </a:r>
            <a:r>
              <a:rPr lang="ko-KR" altLang="en-US" dirty="0" smtClean="0"/>
              <a:t>우측정렬</a:t>
            </a:r>
            <a:endParaRPr lang="en-US" altLang="ko-KR" dirty="0" smtClean="0"/>
          </a:p>
        </p:txBody>
      </p:sp>
      <p:sp>
        <p:nvSpPr>
          <p:cNvPr id="13" name="직사각형 12"/>
          <p:cNvSpPr/>
          <p:nvPr/>
        </p:nvSpPr>
        <p:spPr>
          <a:xfrm>
            <a:off x="2610026" y="1178161"/>
            <a:ext cx="2559002" cy="191556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rgbClr val="002060"/>
                </a:solidFill>
              </a:rPr>
              <a:t>print(</a:t>
            </a:r>
            <a:r>
              <a:rPr lang="en-US" altLang="ko-KR" dirty="0" smtClean="0">
                <a:solidFill>
                  <a:srgbClr val="92D050"/>
                </a:solidFill>
              </a:rPr>
              <a:t>“</a:t>
            </a:r>
            <a:r>
              <a:rPr lang="en-US" altLang="ko-KR" dirty="0" err="1" smtClean="0">
                <a:solidFill>
                  <a:srgbClr val="92D050"/>
                </a:solidFill>
              </a:rPr>
              <a:t>Hello”</a:t>
            </a:r>
            <a:r>
              <a:rPr lang="en-US" altLang="ko-KR" dirty="0" err="1" smtClean="0">
                <a:solidFill>
                  <a:schemeClr val="tx1"/>
                </a:solidFill>
              </a:rPr>
              <a:t>.center</a:t>
            </a:r>
            <a:r>
              <a:rPr lang="en-US" altLang="ko-KR" dirty="0" smtClean="0">
                <a:solidFill>
                  <a:schemeClr val="tx1"/>
                </a:solidFill>
              </a:rPr>
              <a:t>(10)</a:t>
            </a:r>
            <a:r>
              <a:rPr lang="en-US" altLang="ko-KR" dirty="0" smtClean="0">
                <a:solidFill>
                  <a:srgbClr val="002060"/>
                </a:solidFill>
              </a:rPr>
              <a:t>)</a:t>
            </a:r>
          </a:p>
          <a:p>
            <a:r>
              <a:rPr lang="en-US" altLang="ko-KR" dirty="0" smtClean="0">
                <a:solidFill>
                  <a:srgbClr val="002060"/>
                </a:solidFill>
              </a:rPr>
              <a:t>print(</a:t>
            </a:r>
            <a:r>
              <a:rPr lang="en-US" altLang="ko-KR" dirty="0" smtClean="0">
                <a:solidFill>
                  <a:srgbClr val="92D050"/>
                </a:solidFill>
              </a:rPr>
              <a:t>“Hello”</a:t>
            </a:r>
            <a:r>
              <a:rPr lang="en-US" altLang="ko-KR" dirty="0" smtClean="0">
                <a:solidFill>
                  <a:schemeClr val="tx1"/>
                </a:solidFill>
              </a:rPr>
              <a:t>.</a:t>
            </a:r>
            <a:r>
              <a:rPr lang="en-US" altLang="ko-KR" dirty="0" err="1" smtClean="0">
                <a:solidFill>
                  <a:schemeClr val="tx1"/>
                </a:solidFill>
              </a:rPr>
              <a:t>rjust</a:t>
            </a:r>
            <a:r>
              <a:rPr lang="en-US" altLang="ko-KR" dirty="0" smtClean="0">
                <a:solidFill>
                  <a:schemeClr val="tx1"/>
                </a:solidFill>
              </a:rPr>
              <a:t>(10)</a:t>
            </a:r>
            <a:r>
              <a:rPr lang="en-US" altLang="ko-KR" dirty="0" smtClean="0">
                <a:solidFill>
                  <a:srgbClr val="002060"/>
                </a:solidFill>
              </a:rPr>
              <a:t>)</a:t>
            </a:r>
          </a:p>
          <a:p>
            <a:r>
              <a:rPr lang="en-US" altLang="ko-KR" dirty="0" smtClean="0">
                <a:solidFill>
                  <a:srgbClr val="002060"/>
                </a:solidFill>
              </a:rPr>
              <a:t>print(</a:t>
            </a:r>
            <a:r>
              <a:rPr lang="en-US" altLang="ko-KR" dirty="0" smtClean="0">
                <a:solidFill>
                  <a:srgbClr val="92D050"/>
                </a:solidFill>
              </a:rPr>
              <a:t>“Hello”</a:t>
            </a:r>
            <a:r>
              <a:rPr lang="en-US" altLang="ko-KR" dirty="0" smtClean="0">
                <a:solidFill>
                  <a:schemeClr val="tx1"/>
                </a:solidFill>
              </a:rPr>
              <a:t>.</a:t>
            </a:r>
            <a:r>
              <a:rPr lang="en-US" altLang="ko-KR" dirty="0" err="1" smtClean="0">
                <a:solidFill>
                  <a:schemeClr val="tx1"/>
                </a:solidFill>
              </a:rPr>
              <a:t>ljust</a:t>
            </a:r>
            <a:r>
              <a:rPr lang="en-US" altLang="ko-KR" dirty="0" smtClean="0">
                <a:solidFill>
                  <a:schemeClr val="tx1"/>
                </a:solidFill>
              </a:rPr>
              <a:t>(10)</a:t>
            </a:r>
            <a:r>
              <a:rPr lang="en-US" altLang="ko-KR" dirty="0" smtClean="0">
                <a:solidFill>
                  <a:srgbClr val="002060"/>
                </a:solidFill>
              </a:rPr>
              <a:t>)</a:t>
            </a:r>
          </a:p>
          <a:p>
            <a:r>
              <a:rPr lang="en-US" altLang="ko-KR" dirty="0" smtClean="0">
                <a:solidFill>
                  <a:srgbClr val="002060"/>
                </a:solidFill>
              </a:rPr>
              <a:t>print(</a:t>
            </a:r>
            <a:r>
              <a:rPr lang="en-US" altLang="ko-KR" dirty="0" smtClean="0">
                <a:solidFill>
                  <a:srgbClr val="92D050"/>
                </a:solidFill>
              </a:rPr>
              <a:t>“Hello”</a:t>
            </a:r>
            <a:r>
              <a:rPr lang="en-US" altLang="ko-KR" dirty="0" smtClean="0">
                <a:solidFill>
                  <a:schemeClr val="tx1"/>
                </a:solidFill>
              </a:rPr>
              <a:t>.</a:t>
            </a:r>
            <a:r>
              <a:rPr lang="en-US" altLang="ko-KR" dirty="0" err="1" smtClean="0">
                <a:solidFill>
                  <a:schemeClr val="tx1"/>
                </a:solidFill>
              </a:rPr>
              <a:t>zfill</a:t>
            </a:r>
            <a:r>
              <a:rPr lang="en-US" altLang="ko-KR" dirty="0" smtClean="0">
                <a:solidFill>
                  <a:schemeClr val="tx1"/>
                </a:solidFill>
              </a:rPr>
              <a:t>(10)</a:t>
            </a:r>
            <a:r>
              <a:rPr lang="en-US" altLang="ko-KR" dirty="0" smtClean="0">
                <a:solidFill>
                  <a:srgbClr val="002060"/>
                </a:solidFill>
              </a:rPr>
              <a:t>)</a:t>
            </a:r>
            <a:endParaRPr lang="en-US" altLang="ko-KR" dirty="0">
              <a:solidFill>
                <a:srgbClr val="002060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0025" y="3221139"/>
            <a:ext cx="2533332" cy="1818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58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실외, 옅은, 바닥, 하늘이(가) 표시된 사진&#10;&#10;매우 높은 신뢰도로 생성된 설명">
            <a:extLst>
              <a:ext uri="{FF2B5EF4-FFF2-40B4-BE49-F238E27FC236}">
                <a16:creationId xmlns="" xmlns:a16="http://schemas.microsoft.com/office/drawing/2014/main" id="{E14689D4-B4E9-4639-9673-B6D02D084D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326"/>
          <a:stretch/>
        </p:blipFill>
        <p:spPr>
          <a:xfrm>
            <a:off x="0" y="0"/>
            <a:ext cx="2256197" cy="5143500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0" y="0"/>
            <a:ext cx="2256196" cy="5143500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C81CE716-B5F4-4412-9B80-B272444D4F7B}"/>
              </a:ext>
            </a:extLst>
          </p:cNvPr>
          <p:cNvSpPr txBox="1"/>
          <p:nvPr/>
        </p:nvSpPr>
        <p:spPr>
          <a:xfrm>
            <a:off x="116842" y="1423063"/>
            <a:ext cx="202251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400" dirty="0">
                <a:solidFill>
                  <a:srgbClr val="FF9966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입출력</a:t>
            </a:r>
            <a:endParaRPr lang="en-US" altLang="ko-KR" sz="2400" dirty="0">
              <a:solidFill>
                <a:schemeClr val="bg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C8BB1B8D-74C8-40FE-B46B-3402C9686BE8}"/>
              </a:ext>
            </a:extLst>
          </p:cNvPr>
          <p:cNvSpPr txBox="1"/>
          <p:nvPr/>
        </p:nvSpPr>
        <p:spPr>
          <a:xfrm>
            <a:off x="237694" y="2024039"/>
            <a:ext cx="1780808" cy="12695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700" dirty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print</a:t>
            </a:r>
          </a:p>
          <a:p>
            <a:pPr algn="r">
              <a:lnSpc>
                <a:spcPct val="150000"/>
              </a:lnSpc>
            </a:pPr>
            <a:r>
              <a:rPr lang="en-US" altLang="ko-KR" sz="1700" dirty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input</a:t>
            </a:r>
          </a:p>
          <a:p>
            <a:pPr algn="r">
              <a:lnSpc>
                <a:spcPct val="150000"/>
              </a:lnSpc>
            </a:pPr>
            <a:r>
              <a:rPr lang="ko-KR" altLang="en-US" sz="1700" dirty="0">
                <a:solidFill>
                  <a:srgbClr val="92D050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입출력 고급</a:t>
            </a:r>
            <a:endParaRPr lang="en-US" altLang="ko-KR" sz="1700" dirty="0">
              <a:solidFill>
                <a:srgbClr val="92D050"/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="" xmlns:a16="http://schemas.microsoft.com/office/drawing/2014/main" id="{E10049C7-647C-4111-A262-0E31AC0C0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6C3F-4EDC-4210-A114-28CDD4F1CA83}" type="slidenum">
              <a:rPr lang="ko-KR" altLang="en-US" smtClean="0"/>
              <a:pPr/>
              <a:t>26</a:t>
            </a:fld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A55FC284-9947-4496-A946-FD3393B981E4}"/>
              </a:ext>
            </a:extLst>
          </p:cNvPr>
          <p:cNvSpPr txBox="1"/>
          <p:nvPr/>
        </p:nvSpPr>
        <p:spPr>
          <a:xfrm>
            <a:off x="2411760" y="416180"/>
            <a:ext cx="33127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latin typeface="a고딕15" panose="02020600000000000000" pitchFamily="18" charset="-127"/>
                <a:ea typeface="a고딕15" panose="02020600000000000000" pitchFamily="18" charset="-127"/>
              </a:rPr>
              <a:t>| </a:t>
            </a:r>
            <a:r>
              <a:rPr lang="ko-KR" altLang="en-US" sz="2400" b="1" dirty="0" smtClean="0">
                <a:latin typeface="a고딕15" panose="02020600000000000000" pitchFamily="18" charset="-127"/>
                <a:ea typeface="a고딕15" panose="02020600000000000000" pitchFamily="18" charset="-127"/>
              </a:rPr>
              <a:t>고급</a:t>
            </a:r>
            <a:endParaRPr lang="en-US" altLang="ko-KR" sz="240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9C9112D2-C353-41A9-8CED-39F9668431E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50" b="89987" l="6977" r="93225">
                        <a14:foregroundMark x1="13852" y1="58762" x2="7583" y2="65217"/>
                        <a14:foregroundMark x1="7583" y1="65217" x2="6977" y2="65349"/>
                        <a14:foregroundMark x1="57027" y1="72464" x2="58948" y2="77470"/>
                        <a14:foregroundMark x1="68959" y1="71146" x2="66734" y2="72727"/>
                        <a14:foregroundMark x1="78463" y1="71278" x2="75733" y2="73518"/>
                        <a14:foregroundMark x1="64105" y1="20553" x2="65217" y2="24901"/>
                        <a14:foregroundMark x1="71587" y1="17918" x2="71486" y2="20685"/>
                        <a14:foregroundMark x1="78429" y1="21080" x2="77654" y2="24111"/>
                        <a14:foregroundMark x1="78665" y1="20158" x2="78429" y2="21080"/>
                        <a14:foregroundMark x1="88777" y1="20158" x2="87563" y2="23847"/>
                        <a14:foregroundMark x1="93225" y1="17523" x2="92821" y2="18314"/>
                        <a14:backgroundMark x1="53589" y1="78788" x2="53589" y2="78788"/>
                        <a14:backgroundMark x1="78261" y1="74177" x2="78261" y2="74177"/>
                        <a14:backgroundMark x1="80688" y1="21080" x2="80688" y2="2108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680" y="314599"/>
            <a:ext cx="1262836" cy="96915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ABE71FBE-9417-4C1F-AD2D-CC6FBBC3C0F6}"/>
              </a:ext>
            </a:extLst>
          </p:cNvPr>
          <p:cNvSpPr txBox="1"/>
          <p:nvPr/>
        </p:nvSpPr>
        <p:spPr>
          <a:xfrm>
            <a:off x="5336183" y="708294"/>
            <a:ext cx="3943708" cy="34163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/>
              <a:t>가로 </a:t>
            </a:r>
            <a:r>
              <a:rPr lang="ko-KR" altLang="en-US" dirty="0" smtClean="0"/>
              <a:t>입력 </a:t>
            </a:r>
            <a:endParaRPr lang="en-US" altLang="ko-KR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smtClean="0"/>
              <a:t>x, y </a:t>
            </a:r>
            <a:r>
              <a:rPr lang="en-US" altLang="ko-KR" dirty="0" smtClean="0"/>
              <a:t>= input().split</a:t>
            </a:r>
            <a:r>
              <a:rPr lang="en-US" altLang="ko-KR" dirty="0" smtClean="0"/>
              <a:t>()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smtClean="0"/>
              <a:t>split(char Separator)</a:t>
            </a:r>
          </a:p>
          <a:p>
            <a:pPr>
              <a:lnSpc>
                <a:spcPct val="150000"/>
              </a:lnSpc>
            </a:pPr>
            <a:r>
              <a:rPr lang="ko-KR" altLang="en-US" dirty="0" err="1" smtClean="0"/>
              <a:t>구분자를</a:t>
            </a:r>
            <a:r>
              <a:rPr lang="ko-KR" altLang="en-US" dirty="0" smtClean="0"/>
              <a:t> 기준으로 값을 구분해낸다</a:t>
            </a:r>
            <a:r>
              <a:rPr lang="en-US" altLang="ko-KR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/>
              <a:t>(</a:t>
            </a:r>
            <a:r>
              <a:rPr lang="ko-KR" altLang="en-US" dirty="0" smtClean="0"/>
              <a:t>기본값</a:t>
            </a:r>
            <a:r>
              <a:rPr lang="en-US" altLang="ko-KR" dirty="0" smtClean="0"/>
              <a:t>: </a:t>
            </a:r>
            <a:r>
              <a:rPr lang="ko-KR" altLang="en-US" dirty="0" smtClean="0"/>
              <a:t>공백</a:t>
            </a:r>
            <a:r>
              <a:rPr lang="en-US" altLang="ko-KR" dirty="0" smtClean="0"/>
              <a:t>)</a:t>
            </a:r>
            <a:r>
              <a:rPr lang="en-US" altLang="ko-KR" dirty="0" smtClean="0"/>
              <a:t>   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 </a:t>
            </a:r>
            <a:r>
              <a:rPr lang="en-US" altLang="ko-KR" dirty="0" smtClean="0"/>
              <a:t>  ex)Separator = ‘;’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 </a:t>
            </a:r>
            <a:r>
              <a:rPr lang="en-US" altLang="ko-KR" dirty="0" smtClean="0"/>
              <a:t>      </a:t>
            </a:r>
            <a:r>
              <a:rPr lang="ko-KR" altLang="en-US" dirty="0" smtClean="0"/>
              <a:t>세미콜론을 기준으로 구분</a:t>
            </a:r>
            <a:endParaRPr lang="en-US" altLang="ko-KR" dirty="0" smtClean="0"/>
          </a:p>
        </p:txBody>
      </p:sp>
      <p:sp>
        <p:nvSpPr>
          <p:cNvPr id="13" name="직사각형 12"/>
          <p:cNvSpPr/>
          <p:nvPr/>
        </p:nvSpPr>
        <p:spPr>
          <a:xfrm>
            <a:off x="2411760" y="877845"/>
            <a:ext cx="2559002" cy="284603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a, b = </a:t>
            </a:r>
            <a:r>
              <a:rPr lang="en-US" altLang="ko-KR" dirty="0">
                <a:solidFill>
                  <a:srgbClr val="002060"/>
                </a:solidFill>
              </a:rPr>
              <a:t>input()</a:t>
            </a:r>
            <a:r>
              <a:rPr lang="en-US" altLang="ko-KR" dirty="0">
                <a:solidFill>
                  <a:schemeClr val="tx1"/>
                </a:solidFill>
              </a:rPr>
              <a:t>.split()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a = </a:t>
            </a:r>
            <a:r>
              <a:rPr lang="en-US" altLang="ko-KR" dirty="0" err="1">
                <a:solidFill>
                  <a:srgbClr val="002060"/>
                </a:solidFill>
              </a:rPr>
              <a:t>int</a:t>
            </a:r>
            <a:r>
              <a:rPr lang="en-US" altLang="ko-KR" dirty="0">
                <a:solidFill>
                  <a:srgbClr val="002060"/>
                </a:solidFill>
              </a:rPr>
              <a:t>(</a:t>
            </a:r>
            <a:r>
              <a:rPr lang="en-US" altLang="ko-KR" dirty="0">
                <a:solidFill>
                  <a:schemeClr val="tx1"/>
                </a:solidFill>
              </a:rPr>
              <a:t>a</a:t>
            </a:r>
            <a:r>
              <a:rPr lang="en-US" altLang="ko-KR" dirty="0">
                <a:solidFill>
                  <a:srgbClr val="002060"/>
                </a:solidFill>
              </a:rPr>
              <a:t>)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b = </a:t>
            </a:r>
            <a:r>
              <a:rPr lang="en-US" altLang="ko-KR" dirty="0" err="1">
                <a:solidFill>
                  <a:srgbClr val="002060"/>
                </a:solidFill>
              </a:rPr>
              <a:t>int</a:t>
            </a:r>
            <a:r>
              <a:rPr lang="en-US" altLang="ko-KR" dirty="0">
                <a:solidFill>
                  <a:srgbClr val="002060"/>
                </a:solidFill>
              </a:rPr>
              <a:t>(</a:t>
            </a:r>
            <a:r>
              <a:rPr lang="en-US" altLang="ko-KR" dirty="0">
                <a:solidFill>
                  <a:schemeClr val="tx1"/>
                </a:solidFill>
              </a:rPr>
              <a:t>b</a:t>
            </a:r>
            <a:r>
              <a:rPr lang="en-US" altLang="ko-KR" dirty="0">
                <a:solidFill>
                  <a:srgbClr val="002060"/>
                </a:solidFill>
              </a:rPr>
              <a:t>)</a:t>
            </a:r>
          </a:p>
          <a:p>
            <a:r>
              <a:rPr lang="en-US" altLang="ko-KR" dirty="0">
                <a:solidFill>
                  <a:srgbClr val="002060"/>
                </a:solidFill>
              </a:rPr>
              <a:t>print(</a:t>
            </a:r>
            <a:r>
              <a:rPr lang="en-US" altLang="ko-KR" dirty="0" err="1">
                <a:solidFill>
                  <a:schemeClr val="tx1"/>
                </a:solidFill>
              </a:rPr>
              <a:t>a+b</a:t>
            </a:r>
            <a:r>
              <a:rPr lang="en-US" altLang="ko-KR" dirty="0">
                <a:solidFill>
                  <a:srgbClr val="002060"/>
                </a:solidFill>
              </a:rPr>
              <a:t>)</a:t>
            </a:r>
          </a:p>
          <a:p>
            <a:endParaRPr lang="en-US" altLang="ko-KR" dirty="0">
              <a:solidFill>
                <a:srgbClr val="002060"/>
              </a:solidFill>
            </a:endParaRPr>
          </a:p>
          <a:p>
            <a:r>
              <a:rPr lang="en-US" altLang="ko-KR" dirty="0" err="1">
                <a:solidFill>
                  <a:schemeClr val="tx1"/>
                </a:solidFill>
              </a:rPr>
              <a:t>a,b</a:t>
            </a:r>
            <a:r>
              <a:rPr lang="en-US" altLang="ko-KR" dirty="0">
                <a:solidFill>
                  <a:schemeClr val="tx1"/>
                </a:solidFill>
              </a:rPr>
              <a:t> = </a:t>
            </a:r>
            <a:r>
              <a:rPr lang="en-US" altLang="ko-KR" dirty="0">
                <a:solidFill>
                  <a:srgbClr val="002060"/>
                </a:solidFill>
              </a:rPr>
              <a:t>input()</a:t>
            </a:r>
            <a:r>
              <a:rPr lang="en-US" altLang="ko-KR" dirty="0">
                <a:solidFill>
                  <a:schemeClr val="tx1"/>
                </a:solidFill>
              </a:rPr>
              <a:t>.split(</a:t>
            </a:r>
            <a:r>
              <a:rPr lang="en-US" altLang="ko-KR" dirty="0">
                <a:solidFill>
                  <a:srgbClr val="92D050"/>
                </a:solidFill>
              </a:rPr>
              <a:t>','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a = </a:t>
            </a:r>
            <a:r>
              <a:rPr lang="en-US" altLang="ko-KR" dirty="0" err="1">
                <a:solidFill>
                  <a:srgbClr val="002060"/>
                </a:solidFill>
              </a:rPr>
              <a:t>int</a:t>
            </a:r>
            <a:r>
              <a:rPr lang="en-US" altLang="ko-KR" dirty="0">
                <a:solidFill>
                  <a:srgbClr val="002060"/>
                </a:solidFill>
              </a:rPr>
              <a:t>(a)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b = </a:t>
            </a:r>
            <a:r>
              <a:rPr lang="en-US" altLang="ko-KR" dirty="0" err="1">
                <a:solidFill>
                  <a:srgbClr val="002060"/>
                </a:solidFill>
              </a:rPr>
              <a:t>int</a:t>
            </a:r>
            <a:r>
              <a:rPr lang="en-US" altLang="ko-KR" dirty="0">
                <a:solidFill>
                  <a:srgbClr val="002060"/>
                </a:solidFill>
              </a:rPr>
              <a:t>(b)</a:t>
            </a:r>
          </a:p>
          <a:p>
            <a:r>
              <a:rPr lang="en-US" altLang="ko-KR" dirty="0">
                <a:solidFill>
                  <a:srgbClr val="002060"/>
                </a:solidFill>
              </a:rPr>
              <a:t>print(</a:t>
            </a:r>
            <a:r>
              <a:rPr lang="en-US" altLang="ko-KR" dirty="0">
                <a:solidFill>
                  <a:schemeClr val="tx1"/>
                </a:solidFill>
              </a:rPr>
              <a:t>a*b</a:t>
            </a:r>
            <a:r>
              <a:rPr lang="en-US" altLang="ko-KR" dirty="0">
                <a:solidFill>
                  <a:srgbClr val="002060"/>
                </a:solidFill>
              </a:rPr>
              <a:t>)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1702" y="3519591"/>
            <a:ext cx="1823081" cy="1622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425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 descr="실외, 옅은, 바닥, 하늘이(가) 표시된 사진&#10;&#10;매우 높은 신뢰도로 생성된 설명">
            <a:extLst>
              <a:ext uri="{FF2B5EF4-FFF2-40B4-BE49-F238E27FC236}">
                <a16:creationId xmlns="" xmlns:a16="http://schemas.microsoft.com/office/drawing/2014/main" id="{4306397A-3B95-45F3-9EB5-55F6F0CF5CB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="" xmlns:a16="http://schemas.microsoft.com/office/drawing/2014/main" id="{F12787E6-8762-4F3D-9BD8-C05D54C23C67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lumMod val="85000"/>
              <a:lumOff val="15000"/>
              <a:alpha val="18000"/>
            </a:schemeClr>
          </a:solidFill>
          <a:ln>
            <a:noFill/>
          </a:ln>
          <a:effectLst>
            <a:outerShdw blurRad="50800" dist="50800" dir="5400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="" xmlns:a16="http://schemas.microsoft.com/office/drawing/2014/main" id="{09150187-13A8-49DA-992B-09E2CACECC98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lumMod val="85000"/>
              <a:lumOff val="15000"/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1619672" y="2130981"/>
            <a:ext cx="5904656" cy="738664"/>
          </a:xfrm>
          <a:prstGeom prst="rect">
            <a:avLst/>
          </a:prstGeom>
          <a:noFill/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8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고딕18" panose="02020600000000000000" pitchFamily="18" charset="-127"/>
                <a:ea typeface="a고딕18" panose="02020600000000000000" pitchFamily="18" charset="-127"/>
              </a:rPr>
              <a:t>4. </a:t>
            </a:r>
            <a:r>
              <a:rPr lang="ko-KR" altLang="en-US" sz="28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고딕18" panose="02020600000000000000" pitchFamily="18" charset="-127"/>
                <a:ea typeface="a고딕18" panose="02020600000000000000" pitchFamily="18" charset="-127"/>
              </a:rPr>
              <a:t>기타</a:t>
            </a:r>
            <a:endParaRPr lang="en-US" altLang="ko-KR" sz="2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고딕18" panose="02020600000000000000" pitchFamily="18" charset="-127"/>
              <a:ea typeface="a고딕18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8075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실외, 옅은, 바닥, 하늘이(가) 표시된 사진&#10;&#10;매우 높은 신뢰도로 생성된 설명">
            <a:extLst>
              <a:ext uri="{FF2B5EF4-FFF2-40B4-BE49-F238E27FC236}">
                <a16:creationId xmlns="" xmlns:a16="http://schemas.microsoft.com/office/drawing/2014/main" id="{E14689D4-B4E9-4639-9673-B6D02D084D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326"/>
          <a:stretch/>
        </p:blipFill>
        <p:spPr>
          <a:xfrm>
            <a:off x="0" y="0"/>
            <a:ext cx="2256197" cy="5143500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0" y="0"/>
            <a:ext cx="2256196" cy="5143500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C81CE716-B5F4-4412-9B80-B272444D4F7B}"/>
              </a:ext>
            </a:extLst>
          </p:cNvPr>
          <p:cNvSpPr txBox="1"/>
          <p:nvPr/>
        </p:nvSpPr>
        <p:spPr>
          <a:xfrm>
            <a:off x="0" y="1423063"/>
            <a:ext cx="225619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400" dirty="0" smtClean="0">
                <a:solidFill>
                  <a:srgbClr val="FF9966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기타</a:t>
            </a:r>
            <a:endParaRPr lang="en-US" altLang="ko-KR" sz="2400" dirty="0">
              <a:solidFill>
                <a:schemeClr val="bg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C8BB1B8D-74C8-40FE-B46B-3402C9686BE8}"/>
              </a:ext>
            </a:extLst>
          </p:cNvPr>
          <p:cNvSpPr txBox="1"/>
          <p:nvPr/>
        </p:nvSpPr>
        <p:spPr>
          <a:xfrm>
            <a:off x="237694" y="2024039"/>
            <a:ext cx="1886034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700" dirty="0" smtClean="0">
                <a:solidFill>
                  <a:srgbClr val="92D050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교환 알고리즘</a:t>
            </a:r>
          </a:p>
          <a:p>
            <a:pPr algn="r">
              <a:lnSpc>
                <a:spcPct val="150000"/>
              </a:lnSpc>
            </a:pPr>
            <a:r>
              <a:rPr lang="en-US" altLang="ko-KR" sz="1700" dirty="0" smtClean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OJ</a:t>
            </a:r>
            <a:r>
              <a:rPr lang="ko-KR" altLang="en-US" sz="1700" dirty="0" smtClean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시스템 주의사항</a:t>
            </a:r>
            <a:endParaRPr lang="en-US" altLang="ko-KR" sz="1700" dirty="0" smtClean="0">
              <a:solidFill>
                <a:schemeClr val="bg1">
                  <a:lumMod val="65000"/>
                </a:schemeClr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="" xmlns:a16="http://schemas.microsoft.com/office/drawing/2014/main" id="{E10049C7-647C-4111-A262-0E31AC0C0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6C3F-4EDC-4210-A114-28CDD4F1CA83}" type="slidenum">
              <a:rPr lang="ko-KR" altLang="en-US" smtClean="0"/>
              <a:pPr/>
              <a:t>28</a:t>
            </a:fld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A55FC284-9947-4496-A946-FD3393B981E4}"/>
              </a:ext>
            </a:extLst>
          </p:cNvPr>
          <p:cNvSpPr txBox="1"/>
          <p:nvPr/>
        </p:nvSpPr>
        <p:spPr>
          <a:xfrm>
            <a:off x="2411760" y="416180"/>
            <a:ext cx="33127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latin typeface="a고딕15" panose="02020600000000000000" pitchFamily="18" charset="-127"/>
                <a:ea typeface="a고딕15" panose="02020600000000000000" pitchFamily="18" charset="-127"/>
              </a:rPr>
              <a:t>| </a:t>
            </a:r>
            <a:r>
              <a:rPr lang="ko-KR" altLang="en-US" sz="2400" b="1" dirty="0" smtClean="0">
                <a:latin typeface="a고딕15" panose="02020600000000000000" pitchFamily="18" charset="-127"/>
                <a:ea typeface="a고딕15" panose="02020600000000000000" pitchFamily="18" charset="-127"/>
              </a:rPr>
              <a:t>교환 알고리즘</a:t>
            </a:r>
            <a:endParaRPr lang="en-US" altLang="ko-KR" sz="240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9C9112D2-C353-41A9-8CED-39F9668431E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50" b="89987" l="6977" r="93225">
                        <a14:foregroundMark x1="13852" y1="58762" x2="7583" y2="65217"/>
                        <a14:foregroundMark x1="7583" y1="65217" x2="6977" y2="65349"/>
                        <a14:foregroundMark x1="57027" y1="72464" x2="58948" y2="77470"/>
                        <a14:foregroundMark x1="68959" y1="71146" x2="66734" y2="72727"/>
                        <a14:foregroundMark x1="78463" y1="71278" x2="75733" y2="73518"/>
                        <a14:foregroundMark x1="64105" y1="20553" x2="65217" y2="24901"/>
                        <a14:foregroundMark x1="71587" y1="17918" x2="71486" y2="20685"/>
                        <a14:foregroundMark x1="78429" y1="21080" x2="77654" y2="24111"/>
                        <a14:foregroundMark x1="78665" y1="20158" x2="78429" y2="21080"/>
                        <a14:foregroundMark x1="88777" y1="20158" x2="87563" y2="23847"/>
                        <a14:foregroundMark x1="93225" y1="17523" x2="92821" y2="18314"/>
                        <a14:backgroundMark x1="53589" y1="78788" x2="53589" y2="78788"/>
                        <a14:backgroundMark x1="78261" y1="74177" x2="78261" y2="74177"/>
                        <a14:backgroundMark x1="80688" y1="21080" x2="80688" y2="2108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680" y="314599"/>
            <a:ext cx="1262836" cy="969153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2493890" y="1246413"/>
            <a:ext cx="2559002" cy="190140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smtClean="0">
                <a:solidFill>
                  <a:schemeClr val="tx1"/>
                </a:solidFill>
              </a:rPr>
              <a:t>a = 1</a:t>
            </a:r>
          </a:p>
          <a:p>
            <a:r>
              <a:rPr lang="en-US" altLang="ko-KR" sz="1400" dirty="0" smtClean="0">
                <a:solidFill>
                  <a:schemeClr val="tx1"/>
                </a:solidFill>
              </a:rPr>
              <a:t>b = 2</a:t>
            </a:r>
          </a:p>
          <a:p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 smtClean="0">
                <a:solidFill>
                  <a:schemeClr val="tx1"/>
                </a:solidFill>
              </a:rPr>
              <a:t>a = b</a:t>
            </a:r>
          </a:p>
          <a:p>
            <a:r>
              <a:rPr lang="en-US" altLang="ko-KR" sz="1400" dirty="0" smtClean="0">
                <a:solidFill>
                  <a:schemeClr val="tx1"/>
                </a:solidFill>
              </a:rPr>
              <a:t>b = a</a:t>
            </a:r>
          </a:p>
          <a:p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 smtClean="0">
                <a:solidFill>
                  <a:srgbClr val="002060"/>
                </a:solidFill>
              </a:rPr>
              <a:t>print</a:t>
            </a:r>
            <a:r>
              <a:rPr lang="en-US" altLang="ko-KR" sz="1400" dirty="0" smtClean="0">
                <a:solidFill>
                  <a:schemeClr val="tx1"/>
                </a:solidFill>
              </a:rPr>
              <a:t>(a)</a:t>
            </a:r>
          </a:p>
          <a:p>
            <a:r>
              <a:rPr lang="en-US" altLang="ko-KR" sz="1400" dirty="0" smtClean="0">
                <a:solidFill>
                  <a:srgbClr val="002060"/>
                </a:solidFill>
              </a:rPr>
              <a:t>print</a:t>
            </a:r>
            <a:r>
              <a:rPr lang="en-US" altLang="ko-KR" sz="1400" dirty="0" smtClean="0">
                <a:solidFill>
                  <a:schemeClr val="tx1"/>
                </a:solidFill>
              </a:rPr>
              <a:t>(b)</a:t>
            </a:r>
            <a:endParaRPr lang="en-US" altLang="ko-KR" sz="1400" dirty="0">
              <a:solidFill>
                <a:srgbClr val="002060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5940152" y="1102396"/>
            <a:ext cx="2559002" cy="204541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smtClean="0">
                <a:solidFill>
                  <a:schemeClr val="tx1"/>
                </a:solidFill>
              </a:rPr>
              <a:t>a = 1</a:t>
            </a:r>
          </a:p>
          <a:p>
            <a:r>
              <a:rPr lang="en-US" altLang="ko-KR" sz="1400" dirty="0" smtClean="0">
                <a:solidFill>
                  <a:schemeClr val="tx1"/>
                </a:solidFill>
              </a:rPr>
              <a:t>b = 2</a:t>
            </a:r>
          </a:p>
          <a:p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 smtClean="0">
                <a:solidFill>
                  <a:schemeClr val="tx1"/>
                </a:solidFill>
              </a:rPr>
              <a:t>c = a</a:t>
            </a:r>
          </a:p>
          <a:p>
            <a:r>
              <a:rPr lang="en-US" altLang="ko-KR" sz="1400" dirty="0" smtClean="0">
                <a:solidFill>
                  <a:schemeClr val="tx1"/>
                </a:solidFill>
              </a:rPr>
              <a:t>a = b</a:t>
            </a:r>
          </a:p>
          <a:p>
            <a:r>
              <a:rPr lang="en-US" altLang="ko-KR" sz="1400" dirty="0" smtClean="0">
                <a:solidFill>
                  <a:schemeClr val="tx1"/>
                </a:solidFill>
              </a:rPr>
              <a:t>b = c</a:t>
            </a:r>
          </a:p>
          <a:p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 smtClean="0">
                <a:solidFill>
                  <a:srgbClr val="002060"/>
                </a:solidFill>
              </a:rPr>
              <a:t>print</a:t>
            </a:r>
            <a:r>
              <a:rPr lang="en-US" altLang="ko-KR" sz="1400" dirty="0" smtClean="0">
                <a:solidFill>
                  <a:schemeClr val="tx1"/>
                </a:solidFill>
              </a:rPr>
              <a:t>(a)</a:t>
            </a:r>
          </a:p>
          <a:p>
            <a:r>
              <a:rPr lang="en-US" altLang="ko-KR" sz="1400" dirty="0" smtClean="0">
                <a:solidFill>
                  <a:srgbClr val="002060"/>
                </a:solidFill>
              </a:rPr>
              <a:t>print</a:t>
            </a:r>
            <a:r>
              <a:rPr lang="en-US" altLang="ko-KR" sz="1400" dirty="0" smtClean="0">
                <a:solidFill>
                  <a:schemeClr val="tx1"/>
                </a:solidFill>
              </a:rPr>
              <a:t>(b)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3175517" y="3382296"/>
            <a:ext cx="296424" cy="3189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smtClean="0">
                <a:solidFill>
                  <a:schemeClr val="tx1"/>
                </a:solidFill>
              </a:rPr>
              <a:t>1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692934" y="3382296"/>
            <a:ext cx="296424" cy="3189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smtClean="0">
                <a:solidFill>
                  <a:schemeClr val="tx1"/>
                </a:solidFill>
              </a:rPr>
              <a:t>2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3182095" y="3862352"/>
            <a:ext cx="296424" cy="3189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smtClean="0">
                <a:solidFill>
                  <a:schemeClr val="tx1"/>
                </a:solidFill>
              </a:rPr>
              <a:t>2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3699512" y="3862352"/>
            <a:ext cx="296424" cy="3189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smtClean="0">
                <a:solidFill>
                  <a:schemeClr val="tx1"/>
                </a:solidFill>
              </a:rPr>
              <a:t>2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3173703" y="4341008"/>
            <a:ext cx="296424" cy="3189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smtClean="0">
                <a:solidFill>
                  <a:schemeClr val="tx1"/>
                </a:solidFill>
              </a:rPr>
              <a:t>2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699512" y="4341008"/>
            <a:ext cx="296424" cy="3189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smtClean="0">
                <a:solidFill>
                  <a:schemeClr val="tx1"/>
                </a:solidFill>
              </a:rPr>
              <a:t>2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6286831" y="3458466"/>
            <a:ext cx="296424" cy="3189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smtClean="0">
                <a:solidFill>
                  <a:schemeClr val="tx1"/>
                </a:solidFill>
              </a:rPr>
              <a:t>1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6804248" y="3458466"/>
            <a:ext cx="296424" cy="3189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smtClean="0">
                <a:solidFill>
                  <a:schemeClr val="tx1"/>
                </a:solidFill>
              </a:rPr>
              <a:t>2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6300192" y="3836952"/>
            <a:ext cx="296424" cy="3189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smtClean="0">
                <a:solidFill>
                  <a:schemeClr val="tx1"/>
                </a:solidFill>
              </a:rPr>
              <a:t>1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6817609" y="3836952"/>
            <a:ext cx="296424" cy="3189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smtClean="0">
                <a:solidFill>
                  <a:schemeClr val="tx1"/>
                </a:solidFill>
              </a:rPr>
              <a:t>2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7352626" y="3836952"/>
            <a:ext cx="296424" cy="3189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>
                <a:solidFill>
                  <a:schemeClr val="tx1"/>
                </a:solidFill>
              </a:rPr>
              <a:t>1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6300192" y="4196992"/>
            <a:ext cx="296424" cy="3189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smtClean="0">
                <a:solidFill>
                  <a:schemeClr val="tx1"/>
                </a:solidFill>
              </a:rPr>
              <a:t>2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6817609" y="4196992"/>
            <a:ext cx="296424" cy="3189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smtClean="0">
                <a:solidFill>
                  <a:schemeClr val="tx1"/>
                </a:solidFill>
              </a:rPr>
              <a:t>2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7352626" y="4196992"/>
            <a:ext cx="296424" cy="3189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smtClean="0">
                <a:solidFill>
                  <a:schemeClr val="tx1"/>
                </a:solidFill>
              </a:rPr>
              <a:t>1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6319486" y="4557032"/>
            <a:ext cx="296424" cy="3189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smtClean="0">
                <a:solidFill>
                  <a:schemeClr val="tx1"/>
                </a:solidFill>
              </a:rPr>
              <a:t>2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6836903" y="4557032"/>
            <a:ext cx="296424" cy="3189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smtClean="0">
                <a:solidFill>
                  <a:schemeClr val="tx1"/>
                </a:solidFill>
              </a:rPr>
              <a:t>1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7371920" y="4557032"/>
            <a:ext cx="296424" cy="3189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smtClean="0">
                <a:solidFill>
                  <a:schemeClr val="tx1"/>
                </a:solidFill>
              </a:rPr>
              <a:t>1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935111" y="4325342"/>
            <a:ext cx="2872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a</a:t>
            </a:r>
            <a:endParaRPr lang="ko-KR" altLang="en-US" sz="1400" dirty="0"/>
          </a:p>
        </p:txBody>
      </p:sp>
      <p:sp>
        <p:nvSpPr>
          <p:cNvPr id="35" name="TextBox 34"/>
          <p:cNvSpPr txBox="1"/>
          <p:nvPr/>
        </p:nvSpPr>
        <p:spPr>
          <a:xfrm>
            <a:off x="3460919" y="4344701"/>
            <a:ext cx="4068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b</a:t>
            </a:r>
            <a:endParaRPr lang="ko-KR" altLang="en-US" sz="1400" dirty="0"/>
          </a:p>
        </p:txBody>
      </p:sp>
      <p:sp>
        <p:nvSpPr>
          <p:cNvPr id="36" name="TextBox 35"/>
          <p:cNvSpPr txBox="1"/>
          <p:nvPr/>
        </p:nvSpPr>
        <p:spPr>
          <a:xfrm>
            <a:off x="2963701" y="3868063"/>
            <a:ext cx="2872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a</a:t>
            </a:r>
            <a:endParaRPr lang="ko-KR" altLang="en-US" sz="1400" dirty="0"/>
          </a:p>
        </p:txBody>
      </p:sp>
      <p:sp>
        <p:nvSpPr>
          <p:cNvPr id="37" name="TextBox 36"/>
          <p:cNvSpPr txBox="1"/>
          <p:nvPr/>
        </p:nvSpPr>
        <p:spPr>
          <a:xfrm>
            <a:off x="3489509" y="3887422"/>
            <a:ext cx="4068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b</a:t>
            </a:r>
            <a:endParaRPr lang="ko-KR" altLang="en-US" sz="1400" dirty="0"/>
          </a:p>
        </p:txBody>
      </p:sp>
      <p:sp>
        <p:nvSpPr>
          <p:cNvPr id="38" name="TextBox 37"/>
          <p:cNvSpPr txBox="1"/>
          <p:nvPr/>
        </p:nvSpPr>
        <p:spPr>
          <a:xfrm>
            <a:off x="2912684" y="3357279"/>
            <a:ext cx="4068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a</a:t>
            </a:r>
            <a:endParaRPr lang="ko-KR" altLang="en-US" sz="1400" dirty="0"/>
          </a:p>
        </p:txBody>
      </p:sp>
      <p:sp>
        <p:nvSpPr>
          <p:cNvPr id="39" name="TextBox 38"/>
          <p:cNvSpPr txBox="1"/>
          <p:nvPr/>
        </p:nvSpPr>
        <p:spPr>
          <a:xfrm>
            <a:off x="3438493" y="3376638"/>
            <a:ext cx="4068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b</a:t>
            </a:r>
            <a:endParaRPr lang="ko-KR" altLang="en-US" sz="1400" dirty="0"/>
          </a:p>
        </p:txBody>
      </p:sp>
      <p:sp>
        <p:nvSpPr>
          <p:cNvPr id="40" name="TextBox 39"/>
          <p:cNvSpPr txBox="1"/>
          <p:nvPr/>
        </p:nvSpPr>
        <p:spPr>
          <a:xfrm>
            <a:off x="6041601" y="3417400"/>
            <a:ext cx="2872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a</a:t>
            </a:r>
            <a:endParaRPr lang="ko-KR" altLang="en-US" sz="1400" dirty="0"/>
          </a:p>
        </p:txBody>
      </p:sp>
      <p:sp>
        <p:nvSpPr>
          <p:cNvPr id="41" name="TextBox 40"/>
          <p:cNvSpPr txBox="1"/>
          <p:nvPr/>
        </p:nvSpPr>
        <p:spPr>
          <a:xfrm>
            <a:off x="6572637" y="3411197"/>
            <a:ext cx="2872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b</a:t>
            </a:r>
            <a:endParaRPr lang="ko-KR" altLang="en-US" sz="1400" dirty="0"/>
          </a:p>
        </p:txBody>
      </p:sp>
      <p:sp>
        <p:nvSpPr>
          <p:cNvPr id="45" name="TextBox 44"/>
          <p:cNvSpPr txBox="1"/>
          <p:nvPr/>
        </p:nvSpPr>
        <p:spPr>
          <a:xfrm>
            <a:off x="6012160" y="3841490"/>
            <a:ext cx="2872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a</a:t>
            </a:r>
            <a:endParaRPr lang="ko-KR" altLang="en-US" sz="1400" dirty="0"/>
          </a:p>
        </p:txBody>
      </p:sp>
      <p:sp>
        <p:nvSpPr>
          <p:cNvPr id="46" name="TextBox 45"/>
          <p:cNvSpPr txBox="1"/>
          <p:nvPr/>
        </p:nvSpPr>
        <p:spPr>
          <a:xfrm>
            <a:off x="6543196" y="3835287"/>
            <a:ext cx="2872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b</a:t>
            </a:r>
            <a:endParaRPr lang="ko-KR" altLang="en-US" sz="1400" dirty="0"/>
          </a:p>
        </p:txBody>
      </p:sp>
      <p:sp>
        <p:nvSpPr>
          <p:cNvPr id="47" name="TextBox 46"/>
          <p:cNvSpPr txBox="1"/>
          <p:nvPr/>
        </p:nvSpPr>
        <p:spPr>
          <a:xfrm>
            <a:off x="7076839" y="3848149"/>
            <a:ext cx="2872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c</a:t>
            </a:r>
            <a:endParaRPr lang="ko-KR" altLang="en-US" sz="1400" dirty="0"/>
          </a:p>
        </p:txBody>
      </p:sp>
      <p:sp>
        <p:nvSpPr>
          <p:cNvPr id="48" name="TextBox 47"/>
          <p:cNvSpPr txBox="1"/>
          <p:nvPr/>
        </p:nvSpPr>
        <p:spPr>
          <a:xfrm>
            <a:off x="6028417" y="4201530"/>
            <a:ext cx="2872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a</a:t>
            </a:r>
            <a:endParaRPr lang="ko-KR" altLang="en-US" sz="1400" dirty="0"/>
          </a:p>
        </p:txBody>
      </p:sp>
      <p:sp>
        <p:nvSpPr>
          <p:cNvPr id="49" name="TextBox 48"/>
          <p:cNvSpPr txBox="1"/>
          <p:nvPr/>
        </p:nvSpPr>
        <p:spPr>
          <a:xfrm>
            <a:off x="6559453" y="4195327"/>
            <a:ext cx="2872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b</a:t>
            </a:r>
            <a:endParaRPr lang="ko-KR" altLang="en-US" sz="1400" dirty="0"/>
          </a:p>
        </p:txBody>
      </p:sp>
      <p:sp>
        <p:nvSpPr>
          <p:cNvPr id="50" name="TextBox 49"/>
          <p:cNvSpPr txBox="1"/>
          <p:nvPr/>
        </p:nvSpPr>
        <p:spPr>
          <a:xfrm>
            <a:off x="7093096" y="4208189"/>
            <a:ext cx="2872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c</a:t>
            </a:r>
            <a:endParaRPr lang="ko-KR" altLang="en-US" sz="1400" dirty="0"/>
          </a:p>
        </p:txBody>
      </p:sp>
      <p:sp>
        <p:nvSpPr>
          <p:cNvPr id="51" name="TextBox 50"/>
          <p:cNvSpPr txBox="1"/>
          <p:nvPr/>
        </p:nvSpPr>
        <p:spPr>
          <a:xfrm>
            <a:off x="6028417" y="4561570"/>
            <a:ext cx="2872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a</a:t>
            </a:r>
            <a:endParaRPr lang="ko-KR" altLang="en-US" sz="1400" dirty="0"/>
          </a:p>
        </p:txBody>
      </p:sp>
      <p:sp>
        <p:nvSpPr>
          <p:cNvPr id="52" name="TextBox 51"/>
          <p:cNvSpPr txBox="1"/>
          <p:nvPr/>
        </p:nvSpPr>
        <p:spPr>
          <a:xfrm>
            <a:off x="6559453" y="4555367"/>
            <a:ext cx="2872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b</a:t>
            </a:r>
            <a:endParaRPr lang="ko-KR" altLang="en-US" sz="1400" dirty="0"/>
          </a:p>
        </p:txBody>
      </p:sp>
      <p:sp>
        <p:nvSpPr>
          <p:cNvPr id="53" name="TextBox 52"/>
          <p:cNvSpPr txBox="1"/>
          <p:nvPr/>
        </p:nvSpPr>
        <p:spPr>
          <a:xfrm>
            <a:off x="7093096" y="4568229"/>
            <a:ext cx="2872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c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173728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실외, 옅은, 바닥, 하늘이(가) 표시된 사진&#10;&#10;매우 높은 신뢰도로 생성된 설명">
            <a:extLst>
              <a:ext uri="{FF2B5EF4-FFF2-40B4-BE49-F238E27FC236}">
                <a16:creationId xmlns="" xmlns:a16="http://schemas.microsoft.com/office/drawing/2014/main" id="{E14689D4-B4E9-4639-9673-B6D02D084D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326"/>
          <a:stretch/>
        </p:blipFill>
        <p:spPr>
          <a:xfrm>
            <a:off x="0" y="0"/>
            <a:ext cx="2256197" cy="5143500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0" y="0"/>
            <a:ext cx="2256196" cy="5143500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C8BB1B8D-74C8-40FE-B46B-3402C9686BE8}"/>
              </a:ext>
            </a:extLst>
          </p:cNvPr>
          <p:cNvSpPr txBox="1"/>
          <p:nvPr/>
        </p:nvSpPr>
        <p:spPr>
          <a:xfrm>
            <a:off x="165686" y="2024039"/>
            <a:ext cx="1958042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700" dirty="0" smtClean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교환 알고리즘</a:t>
            </a:r>
            <a:endParaRPr lang="en-US" altLang="ko-KR" sz="1700" dirty="0" smtClean="0">
              <a:solidFill>
                <a:schemeClr val="bg1">
                  <a:lumMod val="65000"/>
                </a:schemeClr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en-US" altLang="ko-KR" sz="1700" dirty="0" smtClean="0">
                <a:solidFill>
                  <a:srgbClr val="92D050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OJ</a:t>
            </a:r>
            <a:r>
              <a:rPr lang="ko-KR" altLang="en-US" sz="1700" dirty="0" smtClean="0">
                <a:solidFill>
                  <a:srgbClr val="92D050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시스템 주의사항</a:t>
            </a:r>
            <a:endParaRPr lang="en-US" altLang="ko-KR" sz="1700" dirty="0" smtClean="0">
              <a:solidFill>
                <a:srgbClr val="92D050"/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="" xmlns:a16="http://schemas.microsoft.com/office/drawing/2014/main" id="{E10049C7-647C-4111-A262-0E31AC0C0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6C3F-4EDC-4210-A114-28CDD4F1CA83}" type="slidenum">
              <a:rPr lang="ko-KR" altLang="en-US" smtClean="0"/>
              <a:pPr/>
              <a:t>29</a:t>
            </a:fld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A55FC284-9947-4496-A946-FD3393B981E4}"/>
              </a:ext>
            </a:extLst>
          </p:cNvPr>
          <p:cNvSpPr txBox="1"/>
          <p:nvPr/>
        </p:nvSpPr>
        <p:spPr>
          <a:xfrm>
            <a:off x="2411760" y="416180"/>
            <a:ext cx="33127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latin typeface="a고딕15" panose="02020600000000000000" pitchFamily="18" charset="-127"/>
                <a:ea typeface="a고딕15" panose="02020600000000000000" pitchFamily="18" charset="-127"/>
              </a:rPr>
              <a:t>| </a:t>
            </a:r>
            <a:r>
              <a:rPr lang="en-US" altLang="ko-KR" sz="2400" b="1" dirty="0" smtClean="0">
                <a:latin typeface="a고딕15" panose="02020600000000000000" pitchFamily="18" charset="-127"/>
                <a:ea typeface="a고딕15" panose="02020600000000000000" pitchFamily="18" charset="-127"/>
              </a:rPr>
              <a:t>OJ </a:t>
            </a:r>
            <a:r>
              <a:rPr lang="ko-KR" altLang="en-US" sz="2400" b="1" dirty="0" smtClean="0">
                <a:latin typeface="a고딕15" panose="02020600000000000000" pitchFamily="18" charset="-127"/>
                <a:ea typeface="a고딕15" panose="02020600000000000000" pitchFamily="18" charset="-127"/>
              </a:rPr>
              <a:t>시스템 주의사항</a:t>
            </a:r>
            <a:endParaRPr lang="en-US" altLang="ko-KR" sz="240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9C9112D2-C353-41A9-8CED-39F9668431E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50" b="89987" l="6977" r="93225">
                        <a14:foregroundMark x1="13852" y1="58762" x2="7583" y2="65217"/>
                        <a14:foregroundMark x1="7583" y1="65217" x2="6977" y2="65349"/>
                        <a14:foregroundMark x1="57027" y1="72464" x2="58948" y2="77470"/>
                        <a14:foregroundMark x1="68959" y1="71146" x2="66734" y2="72727"/>
                        <a14:foregroundMark x1="78463" y1="71278" x2="75733" y2="73518"/>
                        <a14:foregroundMark x1="64105" y1="20553" x2="65217" y2="24901"/>
                        <a14:foregroundMark x1="71587" y1="17918" x2="71486" y2="20685"/>
                        <a14:foregroundMark x1="78429" y1="21080" x2="77654" y2="24111"/>
                        <a14:foregroundMark x1="78665" y1="20158" x2="78429" y2="21080"/>
                        <a14:foregroundMark x1="88777" y1="20158" x2="87563" y2="23847"/>
                        <a14:foregroundMark x1="93225" y1="17523" x2="92821" y2="18314"/>
                        <a14:backgroundMark x1="53589" y1="78788" x2="53589" y2="78788"/>
                        <a14:backgroundMark x1="78261" y1="74177" x2="78261" y2="74177"/>
                        <a14:backgroundMark x1="80688" y1="21080" x2="80688" y2="2108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680" y="314599"/>
            <a:ext cx="1262836" cy="96915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C81CE716-B5F4-4412-9B80-B272444D4F7B}"/>
              </a:ext>
            </a:extLst>
          </p:cNvPr>
          <p:cNvSpPr txBox="1"/>
          <p:nvPr/>
        </p:nvSpPr>
        <p:spPr>
          <a:xfrm>
            <a:off x="0" y="1423063"/>
            <a:ext cx="225619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400" dirty="0" smtClean="0">
                <a:solidFill>
                  <a:srgbClr val="FF9966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기타</a:t>
            </a:r>
            <a:endParaRPr lang="en-US" altLang="ko-KR" sz="2400" dirty="0">
              <a:solidFill>
                <a:schemeClr val="bg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ABE71FBE-9417-4C1F-AD2D-CC6FBBC3C0F6}"/>
              </a:ext>
            </a:extLst>
          </p:cNvPr>
          <p:cNvSpPr txBox="1"/>
          <p:nvPr/>
        </p:nvSpPr>
        <p:spPr>
          <a:xfrm>
            <a:off x="2752876" y="1056880"/>
            <a:ext cx="5349541" cy="3901068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문제의 출력 예시와 자신의 코드 출력 </a:t>
            </a:r>
            <a:r>
              <a:rPr lang="ko-KR" altLang="en-US" dirty="0" smtClean="0"/>
              <a:t>비교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sz="1500" dirty="0" smtClean="0"/>
              <a:t>공백</a:t>
            </a:r>
            <a:r>
              <a:rPr lang="en-US" altLang="ko-KR" sz="1500" dirty="0"/>
              <a:t>(‘ ’) </a:t>
            </a:r>
            <a:r>
              <a:rPr lang="ko-KR" altLang="en-US" sz="1500" dirty="0"/>
              <a:t>혹은 </a:t>
            </a:r>
            <a:r>
              <a:rPr lang="ko-KR" altLang="en-US" sz="1500" dirty="0" err="1"/>
              <a:t>개행</a:t>
            </a:r>
            <a:r>
              <a:rPr lang="en-US" altLang="ko-KR" sz="1500" dirty="0"/>
              <a:t>(‘\n’)</a:t>
            </a:r>
            <a:r>
              <a:rPr lang="ko-KR" altLang="en-US" sz="1500" dirty="0"/>
              <a:t>문자 등으로 출력이 다르면 </a:t>
            </a:r>
            <a:r>
              <a:rPr lang="en-US" altLang="ko-KR" sz="1500" dirty="0" smtClean="0"/>
              <a:t>X</a:t>
            </a:r>
          </a:p>
          <a:p>
            <a:pPr lvl="1">
              <a:lnSpc>
                <a:spcPct val="150000"/>
              </a:lnSpc>
            </a:pPr>
            <a:r>
              <a:rPr lang="ko-KR" altLang="en-US" sz="1500" dirty="0" err="1" smtClean="0"/>
              <a:t>과재의</a:t>
            </a:r>
            <a:r>
              <a:rPr lang="ko-KR" altLang="en-US" sz="1500" dirty="0" smtClean="0"/>
              <a:t> 출력과 완전히 </a:t>
            </a:r>
            <a:r>
              <a:rPr lang="ko-KR" altLang="en-US" sz="1500" dirty="0" err="1" smtClean="0"/>
              <a:t>일치해야함</a:t>
            </a:r>
            <a:endParaRPr lang="en-US" altLang="ko-KR" sz="1500" dirty="0" smtClean="0"/>
          </a:p>
          <a:p>
            <a:pPr>
              <a:lnSpc>
                <a:spcPct val="150000"/>
              </a:lnSpc>
            </a:pPr>
            <a:r>
              <a:rPr lang="en-US" altLang="ko-KR" dirty="0" smtClean="0"/>
              <a:t> 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/>
              <a:t>런타임 </a:t>
            </a:r>
            <a:r>
              <a:rPr lang="ko-KR" altLang="en-US" dirty="0"/>
              <a:t>에러 </a:t>
            </a:r>
            <a:r>
              <a:rPr lang="en-US" altLang="ko-KR" dirty="0"/>
              <a:t>&amp;&amp; </a:t>
            </a:r>
            <a:r>
              <a:rPr lang="ko-KR" altLang="en-US" dirty="0"/>
              <a:t>컴파일 에러 </a:t>
            </a:r>
            <a:r>
              <a:rPr lang="en-US" altLang="ko-KR" dirty="0" smtClean="0"/>
              <a:t> </a:t>
            </a:r>
          </a:p>
          <a:p>
            <a:pPr lvl="1">
              <a:lnSpc>
                <a:spcPct val="150000"/>
              </a:lnSpc>
            </a:pPr>
            <a:r>
              <a:rPr lang="ko-KR" altLang="en-US" sz="1500" dirty="0" smtClean="0"/>
              <a:t>대부분 </a:t>
            </a:r>
            <a:r>
              <a:rPr lang="ko-KR" altLang="en-US" sz="1500" dirty="0"/>
              <a:t>문법 오류</a:t>
            </a:r>
            <a:r>
              <a:rPr lang="en-US" altLang="ko-KR" sz="1500" dirty="0"/>
              <a:t>(</a:t>
            </a:r>
            <a:r>
              <a:rPr lang="ko-KR" altLang="en-US" sz="1500" dirty="0"/>
              <a:t>문장 끝에 ‘</a:t>
            </a:r>
            <a:r>
              <a:rPr lang="en-US" altLang="ko-KR" sz="1500" dirty="0"/>
              <a:t>;’ </a:t>
            </a:r>
            <a:r>
              <a:rPr lang="ko-KR" altLang="en-US" sz="1500" dirty="0"/>
              <a:t>부재</a:t>
            </a:r>
            <a:r>
              <a:rPr lang="en-US" altLang="ko-KR" sz="1500" dirty="0"/>
              <a:t>, </a:t>
            </a:r>
            <a:r>
              <a:rPr lang="ko-KR" altLang="en-US" sz="1500" dirty="0"/>
              <a:t>스펠링 틀림</a:t>
            </a:r>
            <a:r>
              <a:rPr lang="en-US" altLang="ko-KR" sz="1500" dirty="0" smtClean="0"/>
              <a:t>)</a:t>
            </a:r>
          </a:p>
          <a:p>
            <a:pPr lvl="1">
              <a:lnSpc>
                <a:spcPct val="150000"/>
              </a:lnSpc>
            </a:pPr>
            <a:r>
              <a:rPr lang="ko-KR" altLang="en-US" sz="1500" dirty="0" smtClean="0"/>
              <a:t>결과값이 달라도 런타임에러 발생할 수 있음</a:t>
            </a:r>
            <a:endParaRPr lang="en-US" altLang="ko-KR" sz="1500" dirty="0" smtClean="0"/>
          </a:p>
          <a:p>
            <a:pPr>
              <a:lnSpc>
                <a:spcPct val="150000"/>
              </a:lnSpc>
            </a:pPr>
            <a:r>
              <a:rPr lang="en-US" altLang="ko-KR" dirty="0" smtClean="0"/>
              <a:t> 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err="1" smtClean="0"/>
              <a:t>타임리미트</a:t>
            </a:r>
            <a:r>
              <a:rPr lang="ko-KR" altLang="en-US" dirty="0" smtClean="0"/>
              <a:t> 에러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sz="1500" dirty="0" err="1" smtClean="0"/>
              <a:t>반복문</a:t>
            </a:r>
            <a:r>
              <a:rPr lang="ko-KR" altLang="en-US" sz="1500" dirty="0" smtClean="0"/>
              <a:t> </a:t>
            </a:r>
            <a:r>
              <a:rPr lang="ko-KR" altLang="en-US" sz="1500" dirty="0"/>
              <a:t>탈출 조건이 없는 등의 이유로 실행시간 길어짐</a:t>
            </a:r>
            <a:endParaRPr lang="en-US" altLang="ko-KR" sz="1500" dirty="0" smtClean="0"/>
          </a:p>
        </p:txBody>
      </p:sp>
    </p:spTree>
    <p:extLst>
      <p:ext uri="{BB962C8B-B14F-4D97-AF65-F5344CB8AC3E}">
        <p14:creationId xmlns:p14="http://schemas.microsoft.com/office/powerpoint/2010/main" val="3248993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="" xmlns:a16="http://schemas.microsoft.com/office/drawing/2014/main" id="{2E2B4108-F444-4BBE-9CD1-2053106A03E1}"/>
              </a:ext>
            </a:extLst>
          </p:cNvPr>
          <p:cNvGrpSpPr/>
          <p:nvPr/>
        </p:nvGrpSpPr>
        <p:grpSpPr>
          <a:xfrm>
            <a:off x="-2" y="-9331"/>
            <a:ext cx="9252522" cy="5162162"/>
            <a:chOff x="-2" y="-9331"/>
            <a:chExt cx="9252522" cy="5162162"/>
          </a:xfrm>
        </p:grpSpPr>
        <p:pic>
          <p:nvPicPr>
            <p:cNvPr id="2" name="그림 1" descr="실외, 옅은, 바닥, 하늘이(가) 표시된 사진&#10;&#10;매우 높은 신뢰도로 생성된 설명">
              <a:extLst>
                <a:ext uri="{FF2B5EF4-FFF2-40B4-BE49-F238E27FC236}">
                  <a16:creationId xmlns="" xmlns:a16="http://schemas.microsoft.com/office/drawing/2014/main" id="{77DEE0C8-41E1-41BA-9F8D-3BF73D5359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-1186"/>
            <a:stretch/>
          </p:blipFill>
          <p:spPr>
            <a:xfrm>
              <a:off x="0" y="-9331"/>
              <a:ext cx="9252520" cy="5162162"/>
            </a:xfrm>
            <a:prstGeom prst="rect">
              <a:avLst/>
            </a:prstGeom>
          </p:spPr>
        </p:pic>
        <p:sp>
          <p:nvSpPr>
            <p:cNvPr id="12" name="직사각형 11">
              <a:extLst>
                <a:ext uri="{FF2B5EF4-FFF2-40B4-BE49-F238E27FC236}">
                  <a16:creationId xmlns="" xmlns:a16="http://schemas.microsoft.com/office/drawing/2014/main" id="{F74A9849-6142-4D64-AE02-3C8EDBEF5012}"/>
                </a:ext>
              </a:extLst>
            </p:cNvPr>
            <p:cNvSpPr/>
            <p:nvPr/>
          </p:nvSpPr>
          <p:spPr>
            <a:xfrm>
              <a:off x="-2" y="581138"/>
              <a:ext cx="9144000" cy="3981224"/>
            </a:xfrm>
            <a:prstGeom prst="rect">
              <a:avLst/>
            </a:prstGeom>
            <a:solidFill>
              <a:schemeClr val="tx1">
                <a:lumMod val="85000"/>
                <a:lumOff val="15000"/>
                <a:alpha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" name="직사각형 3">
            <a:extLst>
              <a:ext uri="{FF2B5EF4-FFF2-40B4-BE49-F238E27FC236}">
                <a16:creationId xmlns="" xmlns:a16="http://schemas.microsoft.com/office/drawing/2014/main" id="{BC2B8079-4AA9-494D-B3FC-E7DB9EFFDD38}"/>
              </a:ext>
            </a:extLst>
          </p:cNvPr>
          <p:cNvSpPr/>
          <p:nvPr/>
        </p:nvSpPr>
        <p:spPr>
          <a:xfrm>
            <a:off x="1187624" y="905065"/>
            <a:ext cx="5612145" cy="40011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8" panose="02020600000000000000" pitchFamily="18" charset="-127"/>
                <a:ea typeface="a고딕18" panose="02020600000000000000" pitchFamily="18" charset="-127"/>
              </a:rPr>
              <a:t>index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FCDBA995-BA08-4379-9D98-9CC7964FE9AD}"/>
              </a:ext>
            </a:extLst>
          </p:cNvPr>
          <p:cNvSpPr/>
          <p:nvPr/>
        </p:nvSpPr>
        <p:spPr>
          <a:xfrm>
            <a:off x="1046649" y="1295031"/>
            <a:ext cx="2664297" cy="115416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8" panose="02020600000000000000" pitchFamily="18" charset="-127"/>
                <a:ea typeface="a고딕18" panose="02020600000000000000" pitchFamily="18" charset="-127"/>
              </a:rPr>
              <a:t>1. </a:t>
            </a:r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8" panose="02020600000000000000" pitchFamily="18" charset="-127"/>
                <a:ea typeface="a고딕18" panose="02020600000000000000" pitchFamily="18" charset="-127"/>
              </a:rPr>
              <a:t>프로젝트 준비</a:t>
            </a:r>
            <a:endParaRPr lang="en-US" altLang="ko-KR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a고딕18" panose="02020600000000000000" pitchFamily="18" charset="-127"/>
              <a:ea typeface="a고딕18" panose="02020600000000000000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파이썬</a:t>
            </a:r>
            <a:r>
              <a:rPr lang="ko-KR" altLang="en-US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 다운로드</a:t>
            </a:r>
            <a:endParaRPr lang="en-US" altLang="ko-KR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소스 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파일 생성</a:t>
            </a:r>
            <a:endParaRPr lang="en-US" altLang="ko-KR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기본 코드 형식</a:t>
            </a:r>
            <a:endParaRPr lang="en-US" altLang="ko-KR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87CA0D80-CB76-4530-8F61-8002EF105DF7}"/>
              </a:ext>
            </a:extLst>
          </p:cNvPr>
          <p:cNvSpPr/>
          <p:nvPr/>
        </p:nvSpPr>
        <p:spPr>
          <a:xfrm>
            <a:off x="1046648" y="2709984"/>
            <a:ext cx="2664297" cy="1015663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8" panose="02020600000000000000" pitchFamily="18" charset="-127"/>
                <a:ea typeface="a고딕18" panose="02020600000000000000" pitchFamily="18" charset="-127"/>
              </a:rPr>
              <a:t>2. </a:t>
            </a:r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8" panose="02020600000000000000" pitchFamily="18" charset="-127"/>
                <a:ea typeface="a고딕18" panose="02020600000000000000" pitchFamily="18" charset="-127"/>
              </a:rPr>
              <a:t>변수와 연산자</a:t>
            </a:r>
            <a:endParaRPr lang="en-US" altLang="ko-KR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변수</a:t>
            </a:r>
            <a:endParaRPr lang="en-US" altLang="ko-KR" sz="14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연산자</a:t>
            </a:r>
            <a:endParaRPr lang="en-US" altLang="ko-KR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형변환</a:t>
            </a:r>
            <a:endParaRPr lang="en-US" altLang="ko-KR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="" xmlns:a16="http://schemas.microsoft.com/office/drawing/2014/main" id="{76EC3FBB-4BE8-465A-889F-F3B2CD687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6C3F-4EDC-4210-A114-28CDD4F1CA83}" type="slidenum">
              <a:rPr lang="ko-KR" altLang="en-US" smtClean="0"/>
              <a:pPr/>
              <a:t>3</a:t>
            </a:fld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="" xmlns:a16="http://schemas.microsoft.com/office/drawing/2014/main" id="{61C7C242-E043-4064-A653-4EADC968CED5}"/>
              </a:ext>
            </a:extLst>
          </p:cNvPr>
          <p:cNvSpPr/>
          <p:nvPr/>
        </p:nvSpPr>
        <p:spPr>
          <a:xfrm>
            <a:off x="5095323" y="1295031"/>
            <a:ext cx="2664297" cy="115416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8" panose="02020600000000000000" pitchFamily="18" charset="-127"/>
                <a:ea typeface="a고딕18" panose="02020600000000000000" pitchFamily="18" charset="-127"/>
              </a:rPr>
              <a:t>3</a:t>
            </a:r>
            <a:r>
              <a:rPr lang="en-US" altLang="ko-KR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8" panose="02020600000000000000" pitchFamily="18" charset="-127"/>
                <a:ea typeface="a고딕18" panose="02020600000000000000" pitchFamily="18" charset="-127"/>
              </a:rPr>
              <a:t>. </a:t>
            </a:r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8" panose="02020600000000000000" pitchFamily="18" charset="-127"/>
                <a:ea typeface="a고딕18" panose="02020600000000000000" pitchFamily="18" charset="-127"/>
              </a:rPr>
              <a:t>입출력</a:t>
            </a:r>
            <a:endParaRPr lang="en-US" altLang="ko-KR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a고딕18" panose="02020600000000000000" pitchFamily="18" charset="-127"/>
              <a:ea typeface="a고딕18" panose="02020600000000000000" pitchFamily="18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print</a:t>
            </a:r>
            <a:endParaRPr lang="en-US" altLang="ko-KR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Input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입출력 고급</a:t>
            </a:r>
            <a:endParaRPr lang="en-US" altLang="ko-KR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="" xmlns:a16="http://schemas.microsoft.com/office/drawing/2014/main" id="{87CA0D80-CB76-4530-8F61-8002EF105DF7}"/>
              </a:ext>
            </a:extLst>
          </p:cNvPr>
          <p:cNvSpPr/>
          <p:nvPr/>
        </p:nvSpPr>
        <p:spPr>
          <a:xfrm>
            <a:off x="5048026" y="2709984"/>
            <a:ext cx="2664297" cy="80021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8" panose="02020600000000000000" pitchFamily="18" charset="-127"/>
                <a:ea typeface="a고딕18" panose="02020600000000000000" pitchFamily="18" charset="-127"/>
              </a:rPr>
              <a:t>4</a:t>
            </a:r>
            <a:r>
              <a:rPr lang="en-US" altLang="ko-KR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8" panose="02020600000000000000" pitchFamily="18" charset="-127"/>
                <a:ea typeface="a고딕18" panose="02020600000000000000" pitchFamily="18" charset="-127"/>
              </a:rPr>
              <a:t>. </a:t>
            </a:r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8" panose="02020600000000000000" pitchFamily="18" charset="-127"/>
                <a:ea typeface="a고딕18" panose="02020600000000000000" pitchFamily="18" charset="-127"/>
              </a:rPr>
              <a:t>기타</a:t>
            </a:r>
            <a:endParaRPr lang="en-US" altLang="ko-KR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교환 알고리즘</a:t>
            </a:r>
            <a:endParaRPr lang="en-US" altLang="ko-KR" sz="14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OJ</a:t>
            </a:r>
            <a:r>
              <a:rPr lang="ko-KR" altLang="en-US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시스템 주의사항</a:t>
            </a:r>
            <a:endParaRPr lang="en-US" altLang="ko-KR" sz="14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8332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 descr="실외, 옅은, 바닥, 하늘이(가) 표시된 사진&#10;&#10;매우 높은 신뢰도로 생성된 설명">
            <a:extLst>
              <a:ext uri="{FF2B5EF4-FFF2-40B4-BE49-F238E27FC236}">
                <a16:creationId xmlns="" xmlns:a16="http://schemas.microsoft.com/office/drawing/2014/main" id="{4306397A-3B95-45F3-9EB5-55F6F0CF5CB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="" xmlns:a16="http://schemas.microsoft.com/office/drawing/2014/main" id="{F12787E6-8762-4F3D-9BD8-C05D54C23C67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lumMod val="85000"/>
              <a:lumOff val="15000"/>
              <a:alpha val="18000"/>
            </a:schemeClr>
          </a:solidFill>
          <a:ln>
            <a:noFill/>
          </a:ln>
          <a:effectLst>
            <a:outerShdw blurRad="50800" dist="50800" dir="5400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="" xmlns:a16="http://schemas.microsoft.com/office/drawing/2014/main" id="{09150187-13A8-49DA-992B-09E2CACECC98}"/>
              </a:ext>
            </a:extLst>
          </p:cNvPr>
          <p:cNvSpPr/>
          <p:nvPr/>
        </p:nvSpPr>
        <p:spPr>
          <a:xfrm>
            <a:off x="0" y="1743658"/>
            <a:ext cx="9144000" cy="1656184"/>
          </a:xfrm>
          <a:prstGeom prst="rect">
            <a:avLst/>
          </a:prstGeom>
          <a:solidFill>
            <a:schemeClr val="tx1">
              <a:lumMod val="85000"/>
              <a:lumOff val="15000"/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1619672" y="1851670"/>
            <a:ext cx="5904656" cy="663258"/>
          </a:xfrm>
          <a:prstGeom prst="rect">
            <a:avLst/>
          </a:prstGeom>
          <a:noFill/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고딕18" panose="02020600000000000000" pitchFamily="18" charset="-127"/>
                <a:ea typeface="a고딕18" panose="02020600000000000000" pitchFamily="18" charset="-127"/>
              </a:rPr>
              <a:t>| </a:t>
            </a:r>
            <a:r>
              <a:rPr lang="ko-KR" altLang="en-US" sz="280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고딕18" panose="02020600000000000000" pitchFamily="18" charset="-127"/>
                <a:ea typeface="a고딕18" panose="02020600000000000000" pitchFamily="18" charset="-127"/>
              </a:rPr>
              <a:t>스터디</a:t>
            </a:r>
            <a:r>
              <a:rPr lang="ko-KR" altLang="en-US" sz="28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고딕18" panose="02020600000000000000" pitchFamily="18" charset="-127"/>
                <a:ea typeface="a고딕18" panose="02020600000000000000" pitchFamily="18" charset="-127"/>
              </a:rPr>
              <a:t> </a:t>
            </a:r>
            <a:r>
              <a:rPr lang="en-US" altLang="ko-KR" sz="28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고딕18" panose="02020600000000000000" pitchFamily="18" charset="-127"/>
                <a:ea typeface="a고딕18" panose="02020600000000000000" pitchFamily="18" charset="-127"/>
              </a:rPr>
              <a:t>1</a:t>
            </a:r>
            <a:r>
              <a:rPr lang="ko-KR" altLang="en-US" sz="28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고딕18" panose="02020600000000000000" pitchFamily="18" charset="-127"/>
                <a:ea typeface="a고딕18" panose="02020600000000000000" pitchFamily="18" charset="-127"/>
              </a:rPr>
              <a:t>차 </a:t>
            </a:r>
            <a:r>
              <a:rPr lang="en-US" altLang="ko-KR" sz="28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고딕18" panose="02020600000000000000" pitchFamily="18" charset="-127"/>
                <a:ea typeface="a고딕18" panose="02020600000000000000" pitchFamily="18" charset="-127"/>
              </a:rPr>
              <a:t>|</a:t>
            </a:r>
            <a:endParaRPr lang="en-US" altLang="ko-KR" sz="2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고딕18" panose="02020600000000000000" pitchFamily="18" charset="-127"/>
              <a:ea typeface="a고딕18" panose="02020600000000000000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619672" y="2566116"/>
            <a:ext cx="5904656" cy="500137"/>
          </a:xfrm>
          <a:prstGeom prst="rect">
            <a:avLst/>
          </a:prstGeom>
          <a:noFill/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고딕18" panose="02020600000000000000" pitchFamily="18" charset="-127"/>
                <a:ea typeface="a고딕18" panose="02020600000000000000" pitchFamily="18" charset="-127"/>
              </a:rPr>
              <a:t>감사합니다</a:t>
            </a:r>
            <a:r>
              <a: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고딕18" panose="02020600000000000000" pitchFamily="18" charset="-127"/>
                <a:ea typeface="a고딕18" panose="02020600000000000000" pitchFamily="18" charset="-127"/>
              </a:rPr>
              <a:t>~</a:t>
            </a:r>
          </a:p>
        </p:txBody>
      </p:sp>
    </p:spTree>
    <p:extLst>
      <p:ext uri="{BB962C8B-B14F-4D97-AF65-F5344CB8AC3E}">
        <p14:creationId xmlns:p14="http://schemas.microsoft.com/office/powerpoint/2010/main" val="2016324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 descr="실외, 옅은, 바닥, 하늘이(가) 표시된 사진&#10;&#10;매우 높은 신뢰도로 생성된 설명">
            <a:extLst>
              <a:ext uri="{FF2B5EF4-FFF2-40B4-BE49-F238E27FC236}">
                <a16:creationId xmlns="" xmlns:a16="http://schemas.microsoft.com/office/drawing/2014/main" id="{4306397A-3B95-45F3-9EB5-55F6F0CF5CB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="" xmlns:a16="http://schemas.microsoft.com/office/drawing/2014/main" id="{F12787E6-8762-4F3D-9BD8-C05D54C23C67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lumMod val="85000"/>
              <a:lumOff val="15000"/>
              <a:alpha val="18000"/>
            </a:schemeClr>
          </a:solidFill>
          <a:ln>
            <a:noFill/>
          </a:ln>
          <a:effectLst>
            <a:outerShdw blurRad="50800" dist="50800" dir="5400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="" xmlns:a16="http://schemas.microsoft.com/office/drawing/2014/main" id="{09150187-13A8-49DA-992B-09E2CACECC98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lumMod val="85000"/>
              <a:lumOff val="15000"/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1619672" y="2168684"/>
            <a:ext cx="5904656" cy="663258"/>
          </a:xfrm>
          <a:prstGeom prst="rect">
            <a:avLst/>
          </a:prstGeom>
          <a:noFill/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고딕18" panose="02020600000000000000" pitchFamily="18" charset="-127"/>
                <a:ea typeface="a고딕18" panose="02020600000000000000" pitchFamily="18" charset="-127"/>
              </a:rPr>
              <a:t>1. </a:t>
            </a:r>
            <a:r>
              <a:rPr lang="ko-KR" altLang="en-US" sz="2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고딕18" panose="02020600000000000000" pitchFamily="18" charset="-127"/>
                <a:ea typeface="a고딕18" panose="02020600000000000000" pitchFamily="18" charset="-127"/>
              </a:rPr>
              <a:t>프로젝트 준비</a:t>
            </a:r>
            <a:endParaRPr lang="en-US" altLang="ko-KR" sz="2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고딕18" panose="02020600000000000000" pitchFamily="18" charset="-127"/>
              <a:ea typeface="a고딕18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72832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실외, 옅은, 바닥, 하늘이(가) 표시된 사진&#10;&#10;매우 높은 신뢰도로 생성된 설명">
            <a:extLst>
              <a:ext uri="{FF2B5EF4-FFF2-40B4-BE49-F238E27FC236}">
                <a16:creationId xmlns="" xmlns:a16="http://schemas.microsoft.com/office/drawing/2014/main" id="{E14689D4-B4E9-4639-9673-B6D02D084D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326"/>
          <a:stretch/>
        </p:blipFill>
        <p:spPr>
          <a:xfrm>
            <a:off x="0" y="0"/>
            <a:ext cx="2256197" cy="5143500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0" y="0"/>
            <a:ext cx="2256196" cy="5143500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C81CE716-B5F4-4412-9B80-B272444D4F7B}"/>
              </a:ext>
            </a:extLst>
          </p:cNvPr>
          <p:cNvSpPr txBox="1"/>
          <p:nvPr/>
        </p:nvSpPr>
        <p:spPr>
          <a:xfrm>
            <a:off x="116842" y="1423063"/>
            <a:ext cx="202251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400" dirty="0">
                <a:solidFill>
                  <a:srgbClr val="FF9966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프로젝트 준비</a:t>
            </a:r>
            <a:endParaRPr lang="en-US" altLang="ko-KR" sz="2400" dirty="0">
              <a:solidFill>
                <a:schemeClr val="bg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C8BB1B8D-74C8-40FE-B46B-3402C9686BE8}"/>
              </a:ext>
            </a:extLst>
          </p:cNvPr>
          <p:cNvSpPr txBox="1"/>
          <p:nvPr/>
        </p:nvSpPr>
        <p:spPr>
          <a:xfrm>
            <a:off x="237694" y="2024039"/>
            <a:ext cx="1780808" cy="12695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700" dirty="0" err="1" smtClean="0">
                <a:solidFill>
                  <a:srgbClr val="92D050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파이썬</a:t>
            </a:r>
            <a:r>
              <a:rPr lang="ko-KR" altLang="en-US" sz="1700" dirty="0" smtClean="0">
                <a:solidFill>
                  <a:srgbClr val="92D050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 다운로드</a:t>
            </a:r>
            <a:endParaRPr lang="en-US" altLang="ko-KR" sz="1700" dirty="0">
              <a:solidFill>
                <a:srgbClr val="92D050"/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700" dirty="0" smtClean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소스 </a:t>
            </a:r>
            <a:r>
              <a:rPr lang="ko-KR" altLang="en-US" sz="1700" dirty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파일 생성</a:t>
            </a:r>
            <a:endParaRPr lang="en-US" altLang="ko-KR" sz="1700" dirty="0">
              <a:solidFill>
                <a:schemeClr val="bg1">
                  <a:lumMod val="65000"/>
                </a:schemeClr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700" dirty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기본 코드 형식</a:t>
            </a:r>
            <a:r>
              <a:rPr lang="en-US" altLang="ko-KR" sz="1700" dirty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  </a:t>
            </a:r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="" xmlns:a16="http://schemas.microsoft.com/office/drawing/2014/main" id="{E10049C7-647C-4111-A262-0E31AC0C0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6C3F-4EDC-4210-A114-28CDD4F1CA83}" type="slidenum">
              <a:rPr lang="ko-KR" altLang="en-US" smtClean="0"/>
              <a:pPr/>
              <a:t>5</a:t>
            </a:fld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A55FC284-9947-4496-A946-FD3393B981E4}"/>
              </a:ext>
            </a:extLst>
          </p:cNvPr>
          <p:cNvSpPr txBox="1"/>
          <p:nvPr/>
        </p:nvSpPr>
        <p:spPr>
          <a:xfrm>
            <a:off x="2411760" y="416180"/>
            <a:ext cx="33127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고딕15" panose="02020600000000000000" pitchFamily="18" charset="-127"/>
                <a:ea typeface="a고딕15" panose="02020600000000000000" pitchFamily="18" charset="-127"/>
              </a:rPr>
              <a:t>|</a:t>
            </a:r>
            <a:r>
              <a:rPr lang="en-US" altLang="ko-KR" sz="2400" dirty="0">
                <a:latin typeface="a고딕15" panose="02020600000000000000" pitchFamily="18" charset="-127"/>
                <a:ea typeface="a고딕15" panose="02020600000000000000" pitchFamily="18" charset="-127"/>
              </a:rPr>
              <a:t> </a:t>
            </a:r>
            <a:r>
              <a:rPr lang="en-US" altLang="ko-KR" sz="2400" dirty="0" smtClean="0">
                <a:latin typeface="a고딕15" panose="02020600000000000000" pitchFamily="18" charset="-127"/>
                <a:ea typeface="a고딕15" panose="02020600000000000000" pitchFamily="18" charset="-127"/>
              </a:rPr>
              <a:t>Python IDLE</a:t>
            </a:r>
            <a:endParaRPr lang="en-US" altLang="ko-KR" sz="240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9C9112D2-C353-41A9-8CED-39F9668431E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50" b="89987" l="6977" r="93225">
                        <a14:foregroundMark x1="13852" y1="58762" x2="7583" y2="65217"/>
                        <a14:foregroundMark x1="7583" y1="65217" x2="6977" y2="65349"/>
                        <a14:foregroundMark x1="57027" y1="72464" x2="58948" y2="77470"/>
                        <a14:foregroundMark x1="68959" y1="71146" x2="66734" y2="72727"/>
                        <a14:foregroundMark x1="78463" y1="71278" x2="75733" y2="73518"/>
                        <a14:foregroundMark x1="64105" y1="20553" x2="65217" y2="24901"/>
                        <a14:foregroundMark x1="71587" y1="17918" x2="71486" y2="20685"/>
                        <a14:foregroundMark x1="78429" y1="21080" x2="77654" y2="24111"/>
                        <a14:foregroundMark x1="78665" y1="20158" x2="78429" y2="21080"/>
                        <a14:foregroundMark x1="88777" y1="20158" x2="87563" y2="23847"/>
                        <a14:foregroundMark x1="93225" y1="17523" x2="92821" y2="18314"/>
                        <a14:backgroundMark x1="53589" y1="78788" x2="53589" y2="78788"/>
                        <a14:backgroundMark x1="78261" y1="74177" x2="78261" y2="74177"/>
                        <a14:backgroundMark x1="80688" y1="21080" x2="80688" y2="2108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680" y="314599"/>
            <a:ext cx="1262836" cy="96915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ABE71FBE-9417-4C1F-AD2D-CC6FBBC3C0F6}"/>
              </a:ext>
            </a:extLst>
          </p:cNvPr>
          <p:cNvSpPr txBox="1"/>
          <p:nvPr/>
        </p:nvSpPr>
        <p:spPr>
          <a:xfrm>
            <a:off x="2752876" y="985011"/>
            <a:ext cx="6361100" cy="458331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hlinkClick r:id="rId6"/>
              </a:rPr>
              <a:t>https://www.python.org/downloads/release/python-360/</a:t>
            </a:r>
            <a:endParaRPr lang="en-US" altLang="ko-KR" sz="1200" dirty="0">
              <a:latin typeface="a고딕11" panose="02020600000000000000" pitchFamily="18" charset="-127"/>
              <a:ea typeface="a고딕11" panose="02020600000000000000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5208" y="1550508"/>
            <a:ext cx="5919228" cy="3183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277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실외, 옅은, 바닥, 하늘이(가) 표시된 사진&#10;&#10;매우 높은 신뢰도로 생성된 설명">
            <a:extLst>
              <a:ext uri="{FF2B5EF4-FFF2-40B4-BE49-F238E27FC236}">
                <a16:creationId xmlns="" xmlns:a16="http://schemas.microsoft.com/office/drawing/2014/main" id="{E14689D4-B4E9-4639-9673-B6D02D084D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326"/>
          <a:stretch/>
        </p:blipFill>
        <p:spPr>
          <a:xfrm>
            <a:off x="0" y="0"/>
            <a:ext cx="2256197" cy="5143500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0" y="0"/>
            <a:ext cx="2256196" cy="5143500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C81CE716-B5F4-4412-9B80-B272444D4F7B}"/>
              </a:ext>
            </a:extLst>
          </p:cNvPr>
          <p:cNvSpPr txBox="1"/>
          <p:nvPr/>
        </p:nvSpPr>
        <p:spPr>
          <a:xfrm>
            <a:off x="116842" y="1423063"/>
            <a:ext cx="202251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400" dirty="0">
                <a:solidFill>
                  <a:srgbClr val="FF9966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프로젝트 준비</a:t>
            </a:r>
            <a:endParaRPr lang="en-US" altLang="ko-KR" sz="2400" dirty="0">
              <a:solidFill>
                <a:schemeClr val="bg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C8BB1B8D-74C8-40FE-B46B-3402C9686BE8}"/>
              </a:ext>
            </a:extLst>
          </p:cNvPr>
          <p:cNvSpPr txBox="1"/>
          <p:nvPr/>
        </p:nvSpPr>
        <p:spPr>
          <a:xfrm>
            <a:off x="237694" y="2024039"/>
            <a:ext cx="1780808" cy="12695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700" dirty="0" err="1" smtClean="0">
                <a:solidFill>
                  <a:srgbClr val="92D050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파이썬</a:t>
            </a:r>
            <a:r>
              <a:rPr lang="ko-KR" altLang="en-US" sz="1700" dirty="0" smtClean="0">
                <a:solidFill>
                  <a:srgbClr val="92D050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 다운로드</a:t>
            </a:r>
            <a:endParaRPr lang="en-US" altLang="ko-KR" sz="1700" dirty="0">
              <a:solidFill>
                <a:srgbClr val="92D050"/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700" dirty="0" smtClean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소스 </a:t>
            </a:r>
            <a:r>
              <a:rPr lang="ko-KR" altLang="en-US" sz="1700" dirty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파일 생성</a:t>
            </a:r>
            <a:endParaRPr lang="en-US" altLang="ko-KR" sz="1700" dirty="0">
              <a:solidFill>
                <a:schemeClr val="bg1">
                  <a:lumMod val="65000"/>
                </a:schemeClr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700" dirty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기본 코드 형식</a:t>
            </a:r>
            <a:r>
              <a:rPr lang="en-US" altLang="ko-KR" sz="1700" dirty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  </a:t>
            </a:r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="" xmlns:a16="http://schemas.microsoft.com/office/drawing/2014/main" id="{E10049C7-647C-4111-A262-0E31AC0C0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6C3F-4EDC-4210-A114-28CDD4F1CA83}" type="slidenum">
              <a:rPr lang="ko-KR" altLang="en-US" smtClean="0"/>
              <a:pPr/>
              <a:t>6</a:t>
            </a:fld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A55FC284-9947-4496-A946-FD3393B981E4}"/>
              </a:ext>
            </a:extLst>
          </p:cNvPr>
          <p:cNvSpPr txBox="1"/>
          <p:nvPr/>
        </p:nvSpPr>
        <p:spPr>
          <a:xfrm>
            <a:off x="2411760" y="416180"/>
            <a:ext cx="33127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고딕15" panose="02020600000000000000" pitchFamily="18" charset="-127"/>
                <a:ea typeface="a고딕15" panose="02020600000000000000" pitchFamily="18" charset="-127"/>
              </a:rPr>
              <a:t>|</a:t>
            </a:r>
            <a:r>
              <a:rPr lang="en-US" altLang="ko-KR" sz="2400" dirty="0">
                <a:latin typeface="a고딕15" panose="02020600000000000000" pitchFamily="18" charset="-127"/>
                <a:ea typeface="a고딕15" panose="02020600000000000000" pitchFamily="18" charset="-127"/>
              </a:rPr>
              <a:t> </a:t>
            </a:r>
            <a:r>
              <a:rPr lang="en-US" altLang="ko-KR" sz="2400" dirty="0" smtClean="0">
                <a:latin typeface="a고딕15" panose="02020600000000000000" pitchFamily="18" charset="-127"/>
                <a:ea typeface="a고딕15" panose="02020600000000000000" pitchFamily="18" charset="-127"/>
              </a:rPr>
              <a:t>Python IDLE</a:t>
            </a:r>
            <a:endParaRPr lang="en-US" altLang="ko-KR" sz="240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9C9112D2-C353-41A9-8CED-39F9668431E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50" b="89987" l="6977" r="93225">
                        <a14:foregroundMark x1="13852" y1="58762" x2="7583" y2="65217"/>
                        <a14:foregroundMark x1="7583" y1="65217" x2="6977" y2="65349"/>
                        <a14:foregroundMark x1="57027" y1="72464" x2="58948" y2="77470"/>
                        <a14:foregroundMark x1="68959" y1="71146" x2="66734" y2="72727"/>
                        <a14:foregroundMark x1="78463" y1="71278" x2="75733" y2="73518"/>
                        <a14:foregroundMark x1="64105" y1="20553" x2="65217" y2="24901"/>
                        <a14:foregroundMark x1="71587" y1="17918" x2="71486" y2="20685"/>
                        <a14:foregroundMark x1="78429" y1="21080" x2="77654" y2="24111"/>
                        <a14:foregroundMark x1="78665" y1="20158" x2="78429" y2="21080"/>
                        <a14:foregroundMark x1="88777" y1="20158" x2="87563" y2="23847"/>
                        <a14:foregroundMark x1="93225" y1="17523" x2="92821" y2="18314"/>
                        <a14:backgroundMark x1="53589" y1="78788" x2="53589" y2="78788"/>
                        <a14:backgroundMark x1="78261" y1="74177" x2="78261" y2="74177"/>
                        <a14:backgroundMark x1="80688" y1="21080" x2="80688" y2="2108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680" y="314599"/>
            <a:ext cx="1262836" cy="96915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ABE71FBE-9417-4C1F-AD2D-CC6FBBC3C0F6}"/>
              </a:ext>
            </a:extLst>
          </p:cNvPr>
          <p:cNvSpPr txBox="1"/>
          <p:nvPr/>
        </p:nvSpPr>
        <p:spPr>
          <a:xfrm>
            <a:off x="2752876" y="985011"/>
            <a:ext cx="6361100" cy="458331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hlinkClick r:id="rId6"/>
              </a:rPr>
              <a:t>https://www.python.org/downloads/release/python-360/</a:t>
            </a:r>
            <a:endParaRPr lang="en-US" altLang="ko-KR" sz="1200" dirty="0">
              <a:latin typeface="a고딕11" panose="02020600000000000000" pitchFamily="18" charset="-127"/>
              <a:ea typeface="a고딕11" panose="02020600000000000000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ABE71FBE-9417-4C1F-AD2D-CC6FBBC3C0F6}"/>
              </a:ext>
            </a:extLst>
          </p:cNvPr>
          <p:cNvSpPr txBox="1"/>
          <p:nvPr/>
        </p:nvSpPr>
        <p:spPr>
          <a:xfrm>
            <a:off x="2887065" y="1635646"/>
            <a:ext cx="5868914" cy="1029513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/>
              <a:t>자신의 </a:t>
            </a:r>
            <a:r>
              <a:rPr lang="en-US" altLang="ko-KR" dirty="0" smtClean="0"/>
              <a:t>PC</a:t>
            </a:r>
            <a:r>
              <a:rPr lang="ko-KR" altLang="en-US" dirty="0" smtClean="0"/>
              <a:t>가 </a:t>
            </a:r>
            <a:r>
              <a:rPr lang="en-US" altLang="ko-KR" dirty="0" smtClean="0"/>
              <a:t>32</a:t>
            </a:r>
            <a:r>
              <a:rPr lang="ko-KR" altLang="en-US" dirty="0" smtClean="0"/>
              <a:t>비트면 </a:t>
            </a:r>
            <a:r>
              <a:rPr lang="en-US" altLang="ko-KR" dirty="0" smtClean="0"/>
              <a:t>x86, 64</a:t>
            </a:r>
            <a:r>
              <a:rPr lang="ko-KR" altLang="en-US" dirty="0" smtClean="0"/>
              <a:t>비트면 </a:t>
            </a:r>
            <a:r>
              <a:rPr lang="en-US" altLang="ko-KR" dirty="0" smtClean="0"/>
              <a:t>x86-64</a:t>
            </a:r>
            <a:r>
              <a:rPr lang="ko-KR" altLang="en-US" dirty="0" smtClean="0"/>
              <a:t>를 설치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a고딕11" panose="02020600000000000000" pitchFamily="18" charset="-127"/>
                <a:ea typeface="a고딕11" panose="02020600000000000000" pitchFamily="18" charset="-127"/>
              </a:rPr>
              <a:t> </a:t>
            </a:r>
            <a:r>
              <a:rPr lang="en-US" altLang="ko-KR" sz="1200" dirty="0" smtClean="0">
                <a:latin typeface="a고딕11" panose="02020600000000000000" pitchFamily="18" charset="-127"/>
                <a:ea typeface="a고딕11" panose="02020600000000000000" pitchFamily="18" charset="-127"/>
              </a:rPr>
              <a:t>        *</a:t>
            </a:r>
            <a:r>
              <a:rPr lang="ko-KR" altLang="en-US" sz="1200" dirty="0" smtClean="0">
                <a:latin typeface="a고딕11" panose="02020600000000000000" pitchFamily="18" charset="-127"/>
                <a:ea typeface="a고딕11" panose="02020600000000000000" pitchFamily="18" charset="-127"/>
              </a:rPr>
              <a:t>비트 </a:t>
            </a:r>
            <a:r>
              <a:rPr lang="ko-KR" altLang="en-US" sz="1200" dirty="0" err="1" smtClean="0">
                <a:latin typeface="a고딕11" panose="02020600000000000000" pitchFamily="18" charset="-127"/>
                <a:ea typeface="a고딕11" panose="02020600000000000000" pitchFamily="18" charset="-127"/>
              </a:rPr>
              <a:t>확인법</a:t>
            </a:r>
            <a:r>
              <a:rPr lang="en-US" altLang="ko-KR" sz="1200" dirty="0" smtClean="0">
                <a:latin typeface="a고딕11" panose="02020600000000000000" pitchFamily="18" charset="-127"/>
                <a:ea typeface="a고딕11" panose="02020600000000000000" pitchFamily="18" charset="-127"/>
              </a:rPr>
              <a:t>:  </a:t>
            </a:r>
            <a:r>
              <a:rPr lang="ko-KR" altLang="en-US" sz="1200" dirty="0" err="1" smtClean="0">
                <a:latin typeface="a고딕11" panose="02020600000000000000" pitchFamily="18" charset="-127"/>
                <a:ea typeface="a고딕11" panose="02020600000000000000" pitchFamily="18" charset="-127"/>
              </a:rPr>
              <a:t>내컴퓨터</a:t>
            </a:r>
            <a:r>
              <a:rPr lang="en-US" altLang="ko-KR" sz="1200" dirty="0" smtClean="0">
                <a:latin typeface="a고딕11" panose="02020600000000000000" pitchFamily="18" charset="-127"/>
                <a:ea typeface="a고딕11" panose="02020600000000000000" pitchFamily="18" charset="-127"/>
              </a:rPr>
              <a:t>(</a:t>
            </a:r>
            <a:r>
              <a:rPr lang="ko-KR" altLang="en-US" sz="1200" dirty="0" err="1" smtClean="0">
                <a:latin typeface="a고딕11" panose="02020600000000000000" pitchFamily="18" charset="-127"/>
                <a:ea typeface="a고딕11" panose="02020600000000000000" pitchFamily="18" charset="-127"/>
              </a:rPr>
              <a:t>우클릭</a:t>
            </a:r>
            <a:r>
              <a:rPr lang="en-US" altLang="ko-KR" sz="1200" dirty="0" smtClean="0">
                <a:latin typeface="a고딕11" panose="02020600000000000000" pitchFamily="18" charset="-127"/>
                <a:ea typeface="a고딕11" panose="02020600000000000000" pitchFamily="18" charset="-127"/>
              </a:rPr>
              <a:t>) – </a:t>
            </a:r>
            <a:r>
              <a:rPr lang="ko-KR" altLang="en-US" sz="1200" dirty="0" smtClean="0">
                <a:latin typeface="a고딕11" panose="02020600000000000000" pitchFamily="18" charset="-127"/>
                <a:ea typeface="a고딕11" panose="02020600000000000000" pitchFamily="18" charset="-127"/>
              </a:rPr>
              <a:t>속성 </a:t>
            </a:r>
            <a:r>
              <a:rPr lang="en-US" altLang="ko-KR" sz="1200" dirty="0" smtClean="0">
                <a:latin typeface="a고딕11" panose="02020600000000000000" pitchFamily="18" charset="-127"/>
                <a:ea typeface="a고딕11" panose="02020600000000000000" pitchFamily="18" charset="-127"/>
              </a:rPr>
              <a:t>– </a:t>
            </a:r>
            <a:r>
              <a:rPr lang="ko-KR" altLang="en-US" sz="1200" dirty="0" smtClean="0">
                <a:latin typeface="a고딕11" panose="02020600000000000000" pitchFamily="18" charset="-127"/>
                <a:ea typeface="a고딕11" panose="02020600000000000000" pitchFamily="18" charset="-127"/>
              </a:rPr>
              <a:t>시스템 종류</a:t>
            </a:r>
            <a:endParaRPr lang="en-US" altLang="ko-KR" sz="1200" dirty="0" smtClean="0"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latin typeface="a고딕11" panose="02020600000000000000" pitchFamily="18" charset="-127"/>
              <a:ea typeface="a고딕11" panose="02020600000000000000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ABE71FBE-9417-4C1F-AD2D-CC6FBBC3C0F6}"/>
              </a:ext>
            </a:extLst>
          </p:cNvPr>
          <p:cNvSpPr txBox="1"/>
          <p:nvPr/>
        </p:nvSpPr>
        <p:spPr>
          <a:xfrm>
            <a:off x="2915816" y="2571750"/>
            <a:ext cx="5678606" cy="216982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smtClean="0"/>
              <a:t>Executable installer: exe</a:t>
            </a:r>
            <a:r>
              <a:rPr lang="ko-KR" altLang="en-US" dirty="0" smtClean="0"/>
              <a:t>파일의 용량이 큰 대신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en-US" altLang="ko-KR" dirty="0" smtClean="0"/>
              <a:t>    exe</a:t>
            </a:r>
            <a:r>
              <a:rPr lang="ko-KR" altLang="en-US" dirty="0" smtClean="0"/>
              <a:t>파일만 있으면 네트워크가 없어도 다운 </a:t>
            </a:r>
            <a:r>
              <a:rPr lang="ko-KR" altLang="en-US" dirty="0" smtClean="0"/>
              <a:t>가능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endParaRPr lang="en-US" altLang="ko-KR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smtClean="0"/>
              <a:t>Web-based installer: exe</a:t>
            </a:r>
            <a:r>
              <a:rPr lang="ko-KR" altLang="en-US" dirty="0" smtClean="0"/>
              <a:t>파일의 용량이 작은 대신 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ko-KR" altLang="en-US" dirty="0" smtClean="0"/>
              <a:t>    네트워크에 연결되어 있어야 다운 가능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949521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실외, 옅은, 바닥, 하늘이(가) 표시된 사진&#10;&#10;매우 높은 신뢰도로 생성된 설명">
            <a:extLst>
              <a:ext uri="{FF2B5EF4-FFF2-40B4-BE49-F238E27FC236}">
                <a16:creationId xmlns="" xmlns:a16="http://schemas.microsoft.com/office/drawing/2014/main" id="{E14689D4-B4E9-4639-9673-B6D02D084D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326"/>
          <a:stretch/>
        </p:blipFill>
        <p:spPr>
          <a:xfrm>
            <a:off x="0" y="0"/>
            <a:ext cx="2256197" cy="5143500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0" y="0"/>
            <a:ext cx="2256196" cy="5143500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C81CE716-B5F4-4412-9B80-B272444D4F7B}"/>
              </a:ext>
            </a:extLst>
          </p:cNvPr>
          <p:cNvSpPr txBox="1"/>
          <p:nvPr/>
        </p:nvSpPr>
        <p:spPr>
          <a:xfrm>
            <a:off x="116842" y="1423063"/>
            <a:ext cx="202251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400" dirty="0">
                <a:solidFill>
                  <a:srgbClr val="FF9966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프로젝트 준비</a:t>
            </a:r>
            <a:endParaRPr lang="en-US" altLang="ko-KR" sz="2400" dirty="0">
              <a:solidFill>
                <a:schemeClr val="bg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C8BB1B8D-74C8-40FE-B46B-3402C9686BE8}"/>
              </a:ext>
            </a:extLst>
          </p:cNvPr>
          <p:cNvSpPr txBox="1"/>
          <p:nvPr/>
        </p:nvSpPr>
        <p:spPr>
          <a:xfrm>
            <a:off x="237694" y="2024039"/>
            <a:ext cx="1780808" cy="12695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700" dirty="0" err="1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파이썬</a:t>
            </a:r>
            <a:r>
              <a:rPr lang="ko-KR" altLang="en-US" sz="1700" dirty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 다운로드</a:t>
            </a:r>
            <a:endParaRPr lang="en-US" altLang="ko-KR" sz="1700" dirty="0" smtClean="0">
              <a:solidFill>
                <a:schemeClr val="bg1">
                  <a:lumMod val="65000"/>
                </a:schemeClr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700" dirty="0" smtClean="0">
                <a:solidFill>
                  <a:srgbClr val="92D050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소스 </a:t>
            </a:r>
            <a:r>
              <a:rPr lang="ko-KR" altLang="en-US" sz="1700" dirty="0">
                <a:solidFill>
                  <a:srgbClr val="92D050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파일 생성</a:t>
            </a:r>
            <a:endParaRPr lang="en-US" altLang="ko-KR" sz="1700" dirty="0">
              <a:solidFill>
                <a:srgbClr val="92D050"/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700" dirty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기본 코드 형식</a:t>
            </a:r>
            <a:r>
              <a:rPr lang="en-US" altLang="ko-KR" sz="1700" dirty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  </a:t>
            </a:r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="" xmlns:a16="http://schemas.microsoft.com/office/drawing/2014/main" id="{E10049C7-647C-4111-A262-0E31AC0C0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6C3F-4EDC-4210-A114-28CDD4F1CA83}" type="slidenum">
              <a:rPr lang="ko-KR" altLang="en-US" smtClean="0"/>
              <a:pPr/>
              <a:t>7</a:t>
            </a:fld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A55FC284-9947-4496-A946-FD3393B981E4}"/>
              </a:ext>
            </a:extLst>
          </p:cNvPr>
          <p:cNvSpPr txBox="1"/>
          <p:nvPr/>
        </p:nvSpPr>
        <p:spPr>
          <a:xfrm>
            <a:off x="2411760" y="416180"/>
            <a:ext cx="33127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고딕15" panose="02020600000000000000" pitchFamily="18" charset="-127"/>
                <a:ea typeface="a고딕15" panose="02020600000000000000" pitchFamily="18" charset="-127"/>
              </a:rPr>
              <a:t>|</a:t>
            </a:r>
            <a:r>
              <a:rPr lang="en-US" altLang="ko-KR" sz="2400" dirty="0">
                <a:latin typeface="a고딕15" panose="02020600000000000000" pitchFamily="18" charset="-127"/>
                <a:ea typeface="a고딕15" panose="02020600000000000000" pitchFamily="18" charset="-127"/>
              </a:rPr>
              <a:t> </a:t>
            </a:r>
            <a:r>
              <a:rPr lang="ko-KR" altLang="en-US" sz="2400" dirty="0" smtClean="0">
                <a:latin typeface="a고딕15" panose="02020600000000000000" pitchFamily="18" charset="-127"/>
                <a:ea typeface="a고딕15" panose="02020600000000000000" pitchFamily="18" charset="-127"/>
              </a:rPr>
              <a:t>소스파일 생성</a:t>
            </a:r>
            <a:endParaRPr lang="en-US" altLang="ko-KR" sz="240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9C9112D2-C353-41A9-8CED-39F9668431E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50" b="89987" l="6977" r="93225">
                        <a14:foregroundMark x1="13852" y1="58762" x2="7583" y2="65217"/>
                        <a14:foregroundMark x1="7583" y1="65217" x2="6977" y2="65349"/>
                        <a14:foregroundMark x1="57027" y1="72464" x2="58948" y2="77470"/>
                        <a14:foregroundMark x1="68959" y1="71146" x2="66734" y2="72727"/>
                        <a14:foregroundMark x1="78463" y1="71278" x2="75733" y2="73518"/>
                        <a14:foregroundMark x1="64105" y1="20553" x2="65217" y2="24901"/>
                        <a14:foregroundMark x1="71587" y1="17918" x2="71486" y2="20685"/>
                        <a14:foregroundMark x1="78429" y1="21080" x2="77654" y2="24111"/>
                        <a14:foregroundMark x1="78665" y1="20158" x2="78429" y2="21080"/>
                        <a14:foregroundMark x1="88777" y1="20158" x2="87563" y2="23847"/>
                        <a14:foregroundMark x1="93225" y1="17523" x2="92821" y2="18314"/>
                        <a14:backgroundMark x1="53589" y1="78788" x2="53589" y2="78788"/>
                        <a14:backgroundMark x1="78261" y1="74177" x2="78261" y2="74177"/>
                        <a14:backgroundMark x1="80688" y1="21080" x2="80688" y2="2108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680" y="314599"/>
            <a:ext cx="1262836" cy="96915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ABE71FBE-9417-4C1F-AD2D-CC6FBBC3C0F6}"/>
              </a:ext>
            </a:extLst>
          </p:cNvPr>
          <p:cNvSpPr txBox="1"/>
          <p:nvPr/>
        </p:nvSpPr>
        <p:spPr>
          <a:xfrm>
            <a:off x="2752876" y="1054073"/>
            <a:ext cx="2074094" cy="45935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smtClean="0">
                <a:latin typeface="a고딕11" panose="02020600000000000000" pitchFamily="18" charset="-127"/>
                <a:ea typeface="a고딕11" panose="02020600000000000000" pitchFamily="18" charset="-127"/>
              </a:rPr>
              <a:t>File -&gt; New File</a:t>
            </a:r>
            <a:endParaRPr lang="en-US" altLang="ko-KR" dirty="0">
              <a:latin typeface="a고딕11" panose="02020600000000000000" pitchFamily="18" charset="-127"/>
              <a:ea typeface="a고딕11" panose="02020600000000000000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4604" y="1664648"/>
            <a:ext cx="2737476" cy="272383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8644" y="2031689"/>
            <a:ext cx="2767236" cy="2767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023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실외, 옅은, 바닥, 하늘이(가) 표시된 사진&#10;&#10;매우 높은 신뢰도로 생성된 설명">
            <a:extLst>
              <a:ext uri="{FF2B5EF4-FFF2-40B4-BE49-F238E27FC236}">
                <a16:creationId xmlns="" xmlns:a16="http://schemas.microsoft.com/office/drawing/2014/main" id="{E14689D4-B4E9-4639-9673-B6D02D084D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326"/>
          <a:stretch/>
        </p:blipFill>
        <p:spPr>
          <a:xfrm>
            <a:off x="0" y="0"/>
            <a:ext cx="2256197" cy="5143500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0" y="0"/>
            <a:ext cx="2256196" cy="5143500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C81CE716-B5F4-4412-9B80-B272444D4F7B}"/>
              </a:ext>
            </a:extLst>
          </p:cNvPr>
          <p:cNvSpPr txBox="1"/>
          <p:nvPr/>
        </p:nvSpPr>
        <p:spPr>
          <a:xfrm>
            <a:off x="116842" y="1423063"/>
            <a:ext cx="202251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400" dirty="0">
                <a:solidFill>
                  <a:srgbClr val="FF9966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프로젝트 준비</a:t>
            </a:r>
            <a:endParaRPr lang="en-US" altLang="ko-KR" sz="2400" dirty="0">
              <a:solidFill>
                <a:schemeClr val="bg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C8BB1B8D-74C8-40FE-B46B-3402C9686BE8}"/>
              </a:ext>
            </a:extLst>
          </p:cNvPr>
          <p:cNvSpPr txBox="1"/>
          <p:nvPr/>
        </p:nvSpPr>
        <p:spPr>
          <a:xfrm>
            <a:off x="237694" y="2024039"/>
            <a:ext cx="1780808" cy="12695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700" dirty="0" err="1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파이썬</a:t>
            </a:r>
            <a:r>
              <a:rPr lang="ko-KR" altLang="en-US" sz="1700" dirty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 </a:t>
            </a:r>
            <a:r>
              <a:rPr lang="ko-KR" altLang="en-US" sz="1700" dirty="0" smtClean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다운로드</a:t>
            </a:r>
            <a:endParaRPr lang="en-US" altLang="ko-KR" sz="1700" dirty="0" smtClean="0">
              <a:solidFill>
                <a:schemeClr val="bg1">
                  <a:lumMod val="65000"/>
                </a:schemeClr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700" dirty="0" smtClean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소스 </a:t>
            </a:r>
            <a:r>
              <a:rPr lang="ko-KR" altLang="en-US" sz="1700" dirty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파일 생성</a:t>
            </a:r>
            <a:endParaRPr lang="en-US" altLang="ko-KR" sz="1700" dirty="0">
              <a:solidFill>
                <a:schemeClr val="bg1">
                  <a:lumMod val="65000"/>
                </a:schemeClr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700" dirty="0">
                <a:solidFill>
                  <a:srgbClr val="92D050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기본 코드 형식</a:t>
            </a:r>
            <a:r>
              <a:rPr lang="en-US" altLang="ko-KR" sz="1700" dirty="0">
                <a:solidFill>
                  <a:srgbClr val="92D050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  </a:t>
            </a:r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="" xmlns:a16="http://schemas.microsoft.com/office/drawing/2014/main" id="{E10049C7-647C-4111-A262-0E31AC0C0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/>
          <a:lstStyle/>
          <a:p>
            <a:fld id="{91E66C3F-4EDC-4210-A114-28CDD4F1CA83}" type="slidenum">
              <a:rPr lang="ko-KR" altLang="en-US" smtClean="0"/>
              <a:pPr/>
              <a:t>8</a:t>
            </a:fld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A55FC284-9947-4496-A946-FD3393B981E4}"/>
              </a:ext>
            </a:extLst>
          </p:cNvPr>
          <p:cNvSpPr txBox="1"/>
          <p:nvPr/>
        </p:nvSpPr>
        <p:spPr>
          <a:xfrm>
            <a:off x="2411760" y="416180"/>
            <a:ext cx="33127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고딕15" panose="02020600000000000000" pitchFamily="18" charset="-127"/>
                <a:ea typeface="a고딕15" panose="02020600000000000000" pitchFamily="18" charset="-127"/>
              </a:rPr>
              <a:t>| </a:t>
            </a:r>
            <a:r>
              <a:rPr lang="ko-KR" altLang="en-US" sz="2400" dirty="0">
                <a:latin typeface="a고딕15" panose="02020600000000000000" pitchFamily="18" charset="-127"/>
                <a:ea typeface="a고딕15" panose="02020600000000000000" pitchFamily="18" charset="-127"/>
              </a:rPr>
              <a:t>기본 코드 형식</a:t>
            </a:r>
            <a:endParaRPr lang="en-US" altLang="ko-KR" sz="240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9C9112D2-C353-41A9-8CED-39F9668431E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50" b="89987" l="6977" r="93225">
                        <a14:foregroundMark x1="13852" y1="58762" x2="7583" y2="65217"/>
                        <a14:foregroundMark x1="7583" y1="65217" x2="6977" y2="65349"/>
                        <a14:foregroundMark x1="57027" y1="72464" x2="58948" y2="77470"/>
                        <a14:foregroundMark x1="68959" y1="71146" x2="66734" y2="72727"/>
                        <a14:foregroundMark x1="78463" y1="71278" x2="75733" y2="73518"/>
                        <a14:foregroundMark x1="64105" y1="20553" x2="65217" y2="24901"/>
                        <a14:foregroundMark x1="71587" y1="17918" x2="71486" y2="20685"/>
                        <a14:foregroundMark x1="78429" y1="21080" x2="77654" y2="24111"/>
                        <a14:foregroundMark x1="78665" y1="20158" x2="78429" y2="21080"/>
                        <a14:foregroundMark x1="88777" y1="20158" x2="87563" y2="23847"/>
                        <a14:foregroundMark x1="93225" y1="17523" x2="92821" y2="18314"/>
                        <a14:backgroundMark x1="53589" y1="78788" x2="53589" y2="78788"/>
                        <a14:backgroundMark x1="78261" y1="74177" x2="78261" y2="74177"/>
                        <a14:backgroundMark x1="80688" y1="21080" x2="80688" y2="2108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680" y="314599"/>
            <a:ext cx="1262836" cy="969153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2771310" y="1741091"/>
            <a:ext cx="2559002" cy="183547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s</a:t>
            </a:r>
            <a:r>
              <a:rPr lang="en-US" altLang="ko-KR" dirty="0" smtClean="0">
                <a:solidFill>
                  <a:schemeClr val="tx1"/>
                </a:solidFill>
              </a:rPr>
              <a:t>tring = </a:t>
            </a:r>
            <a:r>
              <a:rPr lang="en-US" altLang="ko-KR" dirty="0" smtClean="0">
                <a:solidFill>
                  <a:srgbClr val="0070C0"/>
                </a:solidFill>
              </a:rPr>
              <a:t>input</a:t>
            </a:r>
            <a:r>
              <a:rPr lang="en-US" altLang="ko-KR" dirty="0" smtClean="0">
                <a:solidFill>
                  <a:schemeClr val="tx1"/>
                </a:solidFill>
              </a:rPr>
              <a:t>()</a:t>
            </a:r>
          </a:p>
          <a:p>
            <a:r>
              <a:rPr lang="en-US" altLang="ko-KR" dirty="0">
                <a:solidFill>
                  <a:srgbClr val="0070C0"/>
                </a:solidFill>
              </a:rPr>
              <a:t>p</a:t>
            </a:r>
            <a:r>
              <a:rPr lang="en-US" altLang="ko-KR" dirty="0" smtClean="0">
                <a:solidFill>
                  <a:srgbClr val="0070C0"/>
                </a:solidFill>
              </a:rPr>
              <a:t>rint</a:t>
            </a:r>
            <a:r>
              <a:rPr lang="en-US" altLang="ko-KR" dirty="0" smtClean="0">
                <a:solidFill>
                  <a:schemeClr val="tx1"/>
                </a:solidFill>
              </a:rPr>
              <a:t>(string)</a:t>
            </a: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 smtClean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880087" y="1180443"/>
            <a:ext cx="2559002" cy="362242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#include</a:t>
            </a:r>
            <a:r>
              <a:rPr lang="en-US" altLang="ko-KR" dirty="0">
                <a:solidFill>
                  <a:srgbClr val="0070C0"/>
                </a:solidFill>
              </a:rPr>
              <a:t> </a:t>
            </a:r>
            <a:r>
              <a:rPr lang="en-US" altLang="ko-KR" dirty="0">
                <a:solidFill>
                  <a:srgbClr val="92D050"/>
                </a:solidFill>
              </a:rPr>
              <a:t>&lt;</a:t>
            </a:r>
            <a:r>
              <a:rPr lang="en-US" altLang="ko-KR" dirty="0" err="1">
                <a:solidFill>
                  <a:srgbClr val="92D050"/>
                </a:solidFill>
              </a:rPr>
              <a:t>stdio.h</a:t>
            </a:r>
            <a:r>
              <a:rPr lang="en-US" altLang="ko-KR" dirty="0">
                <a:solidFill>
                  <a:srgbClr val="92D050"/>
                </a:solidFill>
              </a:rPr>
              <a:t>&gt;</a:t>
            </a:r>
          </a:p>
          <a:p>
            <a:endParaRPr lang="en-US" altLang="ko-KR" dirty="0">
              <a:solidFill>
                <a:srgbClr val="0070C0"/>
              </a:solidFill>
            </a:endParaRPr>
          </a:p>
          <a:p>
            <a:r>
              <a:rPr lang="en-US" altLang="ko-KR" dirty="0" err="1">
                <a:solidFill>
                  <a:srgbClr val="0070C0"/>
                </a:solidFill>
              </a:rPr>
              <a:t>int</a:t>
            </a:r>
            <a:r>
              <a:rPr lang="en-US" altLang="ko-KR" dirty="0">
                <a:solidFill>
                  <a:srgbClr val="0070C0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main()</a:t>
            </a:r>
          </a:p>
          <a:p>
            <a:r>
              <a:rPr lang="en-US" altLang="ko-KR" dirty="0" smtClean="0">
                <a:solidFill>
                  <a:schemeClr val="tx1"/>
                </a:solidFill>
              </a:rPr>
              <a:t>{</a:t>
            </a:r>
          </a:p>
          <a:p>
            <a:r>
              <a:rPr lang="en-US" altLang="ko-KR" dirty="0" smtClean="0">
                <a:solidFill>
                  <a:schemeClr val="tx1"/>
                </a:solidFill>
              </a:rPr>
              <a:t>   </a:t>
            </a:r>
            <a:r>
              <a:rPr lang="en-US" altLang="ko-KR" dirty="0" smtClean="0">
                <a:solidFill>
                  <a:srgbClr val="0070C0"/>
                </a:solidFill>
              </a:rPr>
              <a:t>char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en-US" altLang="ko-KR" dirty="0" err="1" smtClean="0">
                <a:solidFill>
                  <a:schemeClr val="tx1"/>
                </a:solidFill>
              </a:rPr>
              <a:t>str</a:t>
            </a:r>
            <a:r>
              <a:rPr lang="en-US" altLang="ko-KR" dirty="0" smtClean="0">
                <a:solidFill>
                  <a:schemeClr val="tx1"/>
                </a:solidFill>
              </a:rPr>
              <a:t>[</a:t>
            </a:r>
            <a:r>
              <a:rPr lang="en-US" altLang="ko-KR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100</a:t>
            </a:r>
            <a:r>
              <a:rPr lang="en-US" altLang="ko-KR" dirty="0" smtClean="0">
                <a:solidFill>
                  <a:schemeClr val="tx1"/>
                </a:solidFill>
              </a:rPr>
              <a:t>];</a:t>
            </a:r>
          </a:p>
          <a:p>
            <a:endParaRPr lang="en-US" altLang="ko-KR" dirty="0" smtClean="0">
              <a:solidFill>
                <a:schemeClr val="tx1"/>
              </a:solidFill>
            </a:endParaRPr>
          </a:p>
          <a:p>
            <a:r>
              <a:rPr lang="en-US" altLang="ko-KR" dirty="0" smtClean="0">
                <a:solidFill>
                  <a:schemeClr val="tx1"/>
                </a:solidFill>
              </a:rPr>
              <a:t>   </a:t>
            </a:r>
            <a:r>
              <a:rPr lang="en-US" altLang="ko-KR" dirty="0" err="1" smtClean="0">
                <a:solidFill>
                  <a:schemeClr val="tx1"/>
                </a:solidFill>
              </a:rPr>
              <a:t>scanf</a:t>
            </a:r>
            <a:r>
              <a:rPr lang="en-US" altLang="ko-KR" dirty="0" smtClean="0">
                <a:solidFill>
                  <a:schemeClr val="tx1"/>
                </a:solidFill>
              </a:rPr>
              <a:t>(</a:t>
            </a:r>
            <a:r>
              <a:rPr lang="en-US" altLang="ko-KR" dirty="0" smtClean="0">
                <a:solidFill>
                  <a:srgbClr val="00B050"/>
                </a:solidFill>
              </a:rPr>
              <a:t>“%s”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en-US" altLang="ko-KR" dirty="0" err="1" smtClean="0">
                <a:solidFill>
                  <a:schemeClr val="tx1"/>
                </a:solidFill>
              </a:rPr>
              <a:t>str</a:t>
            </a:r>
            <a:r>
              <a:rPr lang="en-US" altLang="ko-KR" dirty="0" smtClean="0">
                <a:solidFill>
                  <a:schemeClr val="tx1"/>
                </a:solidFill>
              </a:rPr>
              <a:t>);</a:t>
            </a:r>
          </a:p>
          <a:p>
            <a:r>
              <a:rPr lang="en-US" altLang="ko-KR" dirty="0" smtClean="0">
                <a:solidFill>
                  <a:schemeClr val="tx1"/>
                </a:solidFill>
              </a:rPr>
              <a:t>   </a:t>
            </a:r>
            <a:r>
              <a:rPr lang="en-US" altLang="ko-KR" dirty="0" err="1" smtClean="0">
                <a:solidFill>
                  <a:schemeClr val="tx1"/>
                </a:solidFill>
              </a:rPr>
              <a:t>printf</a:t>
            </a:r>
            <a:r>
              <a:rPr lang="en-US" altLang="ko-KR" dirty="0" smtClean="0">
                <a:solidFill>
                  <a:schemeClr val="tx1"/>
                </a:solidFill>
              </a:rPr>
              <a:t>(</a:t>
            </a:r>
            <a:r>
              <a:rPr lang="en-US" altLang="ko-KR" dirty="0" smtClean="0">
                <a:solidFill>
                  <a:srgbClr val="00B050"/>
                </a:solidFill>
              </a:rPr>
              <a:t>“%s”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en-US" altLang="ko-KR" dirty="0" err="1" smtClean="0">
                <a:solidFill>
                  <a:schemeClr val="tx1"/>
                </a:solidFill>
              </a:rPr>
              <a:t>str</a:t>
            </a:r>
            <a:r>
              <a:rPr lang="en-US" altLang="ko-KR" dirty="0" smtClean="0">
                <a:solidFill>
                  <a:schemeClr val="tx1"/>
                </a:solidFill>
              </a:rPr>
              <a:t>);</a:t>
            </a:r>
          </a:p>
          <a:p>
            <a:endParaRPr lang="en-US" altLang="ko-KR" dirty="0">
              <a:solidFill>
                <a:srgbClr val="0070C0"/>
              </a:solidFill>
            </a:endParaRPr>
          </a:p>
          <a:p>
            <a:r>
              <a:rPr lang="en-US" altLang="ko-KR" dirty="0">
                <a:solidFill>
                  <a:srgbClr val="0070C0"/>
                </a:solidFill>
              </a:rPr>
              <a:t>   return </a:t>
            </a:r>
            <a:r>
              <a:rPr lang="en-US" altLang="ko-KR" dirty="0">
                <a:solidFill>
                  <a:schemeClr val="tx1"/>
                </a:solidFill>
              </a:rPr>
              <a:t>0;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}</a:t>
            </a: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5432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실외, 옅은, 바닥, 하늘이(가) 표시된 사진&#10;&#10;매우 높은 신뢰도로 생성된 설명">
            <a:extLst>
              <a:ext uri="{FF2B5EF4-FFF2-40B4-BE49-F238E27FC236}">
                <a16:creationId xmlns="" xmlns:a16="http://schemas.microsoft.com/office/drawing/2014/main" id="{E14689D4-B4E9-4639-9673-B6D02D084D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326"/>
          <a:stretch/>
        </p:blipFill>
        <p:spPr>
          <a:xfrm>
            <a:off x="0" y="0"/>
            <a:ext cx="2256197" cy="5143500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0" y="0"/>
            <a:ext cx="2256196" cy="5143500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C81CE716-B5F4-4412-9B80-B272444D4F7B}"/>
              </a:ext>
            </a:extLst>
          </p:cNvPr>
          <p:cNvSpPr txBox="1"/>
          <p:nvPr/>
        </p:nvSpPr>
        <p:spPr>
          <a:xfrm>
            <a:off x="116842" y="1423063"/>
            <a:ext cx="202251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400" dirty="0">
                <a:solidFill>
                  <a:srgbClr val="FF9966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프로젝트 준비</a:t>
            </a:r>
            <a:endParaRPr lang="en-US" altLang="ko-KR" sz="2400" dirty="0">
              <a:solidFill>
                <a:schemeClr val="bg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C8BB1B8D-74C8-40FE-B46B-3402C9686BE8}"/>
              </a:ext>
            </a:extLst>
          </p:cNvPr>
          <p:cNvSpPr txBox="1"/>
          <p:nvPr/>
        </p:nvSpPr>
        <p:spPr>
          <a:xfrm>
            <a:off x="237694" y="2024039"/>
            <a:ext cx="1780808" cy="12695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700" dirty="0" err="1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파이썬</a:t>
            </a:r>
            <a:r>
              <a:rPr lang="ko-KR" altLang="en-US" sz="1700" dirty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 </a:t>
            </a:r>
            <a:r>
              <a:rPr lang="ko-KR" altLang="en-US" sz="1700" dirty="0" smtClean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다운로드</a:t>
            </a:r>
            <a:endParaRPr lang="en-US" altLang="ko-KR" sz="1700" dirty="0" smtClean="0">
              <a:solidFill>
                <a:schemeClr val="bg1">
                  <a:lumMod val="65000"/>
                </a:schemeClr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700" dirty="0" smtClean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소스 </a:t>
            </a:r>
            <a:r>
              <a:rPr lang="ko-KR" altLang="en-US" sz="1700" dirty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파일 생성</a:t>
            </a:r>
            <a:endParaRPr lang="en-US" altLang="ko-KR" sz="1700" dirty="0">
              <a:solidFill>
                <a:schemeClr val="bg1">
                  <a:lumMod val="65000"/>
                </a:schemeClr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700" dirty="0">
                <a:solidFill>
                  <a:srgbClr val="92D050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기본 코드 형식</a:t>
            </a:r>
            <a:r>
              <a:rPr lang="en-US" altLang="ko-KR" sz="1700" dirty="0">
                <a:solidFill>
                  <a:srgbClr val="92D050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  </a:t>
            </a:r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="" xmlns:a16="http://schemas.microsoft.com/office/drawing/2014/main" id="{E10049C7-647C-4111-A262-0E31AC0C0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/>
          <a:lstStyle/>
          <a:p>
            <a:fld id="{91E66C3F-4EDC-4210-A114-28CDD4F1CA83}" type="slidenum">
              <a:rPr lang="ko-KR" altLang="en-US" smtClean="0"/>
              <a:pPr/>
              <a:t>9</a:t>
            </a:fld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A55FC284-9947-4496-A946-FD3393B981E4}"/>
              </a:ext>
            </a:extLst>
          </p:cNvPr>
          <p:cNvSpPr txBox="1"/>
          <p:nvPr/>
        </p:nvSpPr>
        <p:spPr>
          <a:xfrm>
            <a:off x="2411760" y="416180"/>
            <a:ext cx="33127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고딕15" panose="02020600000000000000" pitchFamily="18" charset="-127"/>
                <a:ea typeface="a고딕15" panose="02020600000000000000" pitchFamily="18" charset="-127"/>
              </a:rPr>
              <a:t>| </a:t>
            </a:r>
            <a:r>
              <a:rPr lang="ko-KR" altLang="en-US" sz="2400" dirty="0">
                <a:latin typeface="a고딕15" panose="02020600000000000000" pitchFamily="18" charset="-127"/>
                <a:ea typeface="a고딕15" panose="02020600000000000000" pitchFamily="18" charset="-127"/>
              </a:rPr>
              <a:t>기본 코드 형식</a:t>
            </a:r>
            <a:endParaRPr lang="en-US" altLang="ko-KR" sz="240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9C9112D2-C353-41A9-8CED-39F9668431E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50" b="89987" l="6977" r="93225">
                        <a14:foregroundMark x1="13852" y1="58762" x2="7583" y2="65217"/>
                        <a14:foregroundMark x1="7583" y1="65217" x2="6977" y2="65349"/>
                        <a14:foregroundMark x1="57027" y1="72464" x2="58948" y2="77470"/>
                        <a14:foregroundMark x1="68959" y1="71146" x2="66734" y2="72727"/>
                        <a14:foregroundMark x1="78463" y1="71278" x2="75733" y2="73518"/>
                        <a14:foregroundMark x1="64105" y1="20553" x2="65217" y2="24901"/>
                        <a14:foregroundMark x1="71587" y1="17918" x2="71486" y2="20685"/>
                        <a14:foregroundMark x1="78429" y1="21080" x2="77654" y2="24111"/>
                        <a14:foregroundMark x1="78665" y1="20158" x2="78429" y2="21080"/>
                        <a14:foregroundMark x1="88777" y1="20158" x2="87563" y2="23847"/>
                        <a14:foregroundMark x1="93225" y1="17523" x2="92821" y2="18314"/>
                        <a14:backgroundMark x1="53589" y1="78788" x2="53589" y2="78788"/>
                        <a14:backgroundMark x1="78261" y1="74177" x2="78261" y2="74177"/>
                        <a14:backgroundMark x1="80688" y1="21080" x2="80688" y2="2108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680" y="314599"/>
            <a:ext cx="1262836" cy="96915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ABE71FBE-9417-4C1F-AD2D-CC6FBBC3C0F6}"/>
              </a:ext>
            </a:extLst>
          </p:cNvPr>
          <p:cNvSpPr txBox="1"/>
          <p:nvPr/>
        </p:nvSpPr>
        <p:spPr>
          <a:xfrm>
            <a:off x="5183579" y="1232248"/>
            <a:ext cx="2704587" cy="2585323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/>
              <a:t>변수 선언 </a:t>
            </a:r>
            <a:r>
              <a:rPr lang="en-US" altLang="ko-KR" dirty="0" smtClean="0"/>
              <a:t>X</a:t>
            </a:r>
            <a:endParaRPr lang="en-US" altLang="ko-KR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/>
              <a:t>코드 끝에 세미콜론 </a:t>
            </a:r>
            <a:r>
              <a:rPr lang="en-US" altLang="ko-KR" dirty="0" smtClean="0"/>
              <a:t>X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/>
              <a:t>중괄호 필요 </a:t>
            </a:r>
            <a:r>
              <a:rPr lang="en-US" altLang="ko-KR" dirty="0" smtClean="0"/>
              <a:t>X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/>
              <a:t>    -&gt; </a:t>
            </a:r>
            <a:r>
              <a:rPr lang="ko-KR" altLang="en-US" dirty="0" smtClean="0"/>
              <a:t>대신 콜론 필요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en-US" altLang="ko-KR" dirty="0"/>
              <a:t> </a:t>
            </a:r>
            <a:r>
              <a:rPr lang="en-US" altLang="ko-KR" dirty="0" smtClean="0"/>
              <a:t>       </a:t>
            </a:r>
            <a:r>
              <a:rPr lang="ko-KR" altLang="en-US" b="1" dirty="0" smtClean="0">
                <a:solidFill>
                  <a:srgbClr val="C00000"/>
                </a:solidFill>
              </a:rPr>
              <a:t>들여쓰기 중요</a:t>
            </a:r>
            <a:endParaRPr lang="en-US" altLang="ko-KR" b="1" dirty="0" smtClean="0">
              <a:solidFill>
                <a:srgbClr val="C00000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/>
              <a:t>간편</a:t>
            </a:r>
            <a:r>
              <a:rPr lang="en-US" altLang="ko-KR" dirty="0" smtClean="0"/>
              <a:t>, </a:t>
            </a:r>
            <a:r>
              <a:rPr lang="ko-KR" altLang="en-US" dirty="0" smtClean="0"/>
              <a:t>편리</a:t>
            </a:r>
            <a:endParaRPr lang="en-US" altLang="ko-KR" dirty="0" smtClean="0"/>
          </a:p>
        </p:txBody>
      </p:sp>
      <p:sp>
        <p:nvSpPr>
          <p:cNvPr id="17" name="직사각형 16"/>
          <p:cNvSpPr/>
          <p:nvPr/>
        </p:nvSpPr>
        <p:spPr>
          <a:xfrm>
            <a:off x="2425940" y="1232248"/>
            <a:ext cx="2559002" cy="191556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rgbClr val="92D050"/>
                </a:solidFill>
              </a:rPr>
              <a:t>for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en-US" altLang="ko-KR" dirty="0" err="1" smtClean="0">
                <a:solidFill>
                  <a:schemeClr val="tx1"/>
                </a:solidFill>
              </a:rPr>
              <a:t>i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rgbClr val="92D050"/>
                </a:solidFill>
              </a:rPr>
              <a:t>in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rgbClr val="002060"/>
                </a:solidFill>
              </a:rPr>
              <a:t>range</a:t>
            </a:r>
            <a:r>
              <a:rPr lang="en-US" altLang="ko-KR" dirty="0" smtClean="0">
                <a:solidFill>
                  <a:schemeClr val="tx1"/>
                </a:solidFill>
              </a:rPr>
              <a:t>(0,5):</a:t>
            </a:r>
            <a:endParaRPr lang="en-US" altLang="ko-KR" dirty="0" smtClean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  </a:t>
            </a:r>
            <a:r>
              <a:rPr lang="en-US" altLang="ko-KR" dirty="0" smtClean="0">
                <a:solidFill>
                  <a:schemeClr val="tx1"/>
                </a:solidFill>
              </a:rPr>
              <a:t>string </a:t>
            </a:r>
            <a:r>
              <a:rPr lang="en-US" altLang="ko-KR" dirty="0" smtClean="0">
                <a:solidFill>
                  <a:schemeClr val="tx1"/>
                </a:solidFill>
              </a:rPr>
              <a:t>= </a:t>
            </a:r>
            <a:r>
              <a:rPr lang="en-US" altLang="ko-KR" dirty="0" smtClean="0">
                <a:solidFill>
                  <a:srgbClr val="0070C0"/>
                </a:solidFill>
              </a:rPr>
              <a:t>input</a:t>
            </a:r>
            <a:r>
              <a:rPr lang="en-US" altLang="ko-KR" dirty="0" smtClean="0">
                <a:solidFill>
                  <a:schemeClr val="tx1"/>
                </a:solidFill>
              </a:rPr>
              <a:t>()</a:t>
            </a:r>
          </a:p>
          <a:p>
            <a:r>
              <a:rPr lang="en-US" altLang="ko-KR" dirty="0" smtClean="0">
                <a:solidFill>
                  <a:srgbClr val="0070C0"/>
                </a:solidFill>
              </a:rPr>
              <a:t>   print</a:t>
            </a:r>
            <a:r>
              <a:rPr lang="en-US" altLang="ko-KR" dirty="0" smtClean="0">
                <a:solidFill>
                  <a:schemeClr val="tx1"/>
                </a:solidFill>
              </a:rPr>
              <a:t>(string)</a:t>
            </a:r>
            <a:endParaRPr lang="en-US" altLang="ko-KR" dirty="0" smtClean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 smtClean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411760" y="3175057"/>
            <a:ext cx="2559002" cy="191556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rgbClr val="92D050"/>
                </a:solidFill>
              </a:rPr>
              <a:t>for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en-US" altLang="ko-KR" dirty="0" err="1" smtClean="0">
                <a:solidFill>
                  <a:schemeClr val="tx1"/>
                </a:solidFill>
              </a:rPr>
              <a:t>i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rgbClr val="92D050"/>
                </a:solidFill>
              </a:rPr>
              <a:t>in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rgbClr val="002060"/>
                </a:solidFill>
              </a:rPr>
              <a:t>range</a:t>
            </a:r>
            <a:r>
              <a:rPr lang="en-US" altLang="ko-KR" dirty="0" smtClean="0">
                <a:solidFill>
                  <a:schemeClr val="tx1"/>
                </a:solidFill>
              </a:rPr>
              <a:t>(0,5):</a:t>
            </a:r>
            <a:endParaRPr lang="en-US" altLang="ko-KR" dirty="0" smtClean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  </a:t>
            </a:r>
            <a:r>
              <a:rPr lang="en-US" altLang="ko-KR" dirty="0" smtClean="0">
                <a:solidFill>
                  <a:schemeClr val="tx1"/>
                </a:solidFill>
              </a:rPr>
              <a:t>string </a:t>
            </a:r>
            <a:r>
              <a:rPr lang="en-US" altLang="ko-KR" dirty="0" smtClean="0">
                <a:solidFill>
                  <a:schemeClr val="tx1"/>
                </a:solidFill>
              </a:rPr>
              <a:t>= </a:t>
            </a:r>
            <a:r>
              <a:rPr lang="en-US" altLang="ko-KR" dirty="0" smtClean="0">
                <a:solidFill>
                  <a:srgbClr val="0070C0"/>
                </a:solidFill>
              </a:rPr>
              <a:t>input</a:t>
            </a:r>
            <a:r>
              <a:rPr lang="en-US" altLang="ko-KR" dirty="0" smtClean="0">
                <a:solidFill>
                  <a:schemeClr val="tx1"/>
                </a:solidFill>
              </a:rPr>
              <a:t>()</a:t>
            </a:r>
          </a:p>
          <a:p>
            <a:r>
              <a:rPr lang="en-US" altLang="ko-KR" dirty="0" smtClean="0">
                <a:solidFill>
                  <a:srgbClr val="0070C0"/>
                </a:solidFill>
              </a:rPr>
              <a:t>    print</a:t>
            </a:r>
            <a:r>
              <a:rPr lang="en-US" altLang="ko-KR" dirty="0" smtClean="0">
                <a:solidFill>
                  <a:schemeClr val="tx1"/>
                </a:solidFill>
              </a:rPr>
              <a:t>(string)</a:t>
            </a:r>
            <a:endParaRPr lang="en-US" altLang="ko-KR" dirty="0" smtClean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2204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Control xmlns="http://schemas.microsoft.com/VisualStudio/2011/storyboarding/control">
  <Id Name="9b3c3c75-dc3c-4d54-ba15-65c1afece071" Revision="1" Stencil="System.MyShapes" StencilVersion="1.0"/>
</Control>
</file>

<file path=customXml/itemProps1.xml><?xml version="1.0" encoding="utf-8"?>
<ds:datastoreItem xmlns:ds="http://schemas.openxmlformats.org/officeDocument/2006/customXml" ds:itemID="{F9366F4D-F55F-4AC5-B594-D4559C753937}">
  <ds:schemaRefs>
    <ds:schemaRef ds:uri="http://schemas.microsoft.com/VisualStudio/2011/storyboarding/contro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21541</TotalTime>
  <Words>1497</Words>
  <Application>Microsoft Office PowerPoint</Application>
  <PresentationFormat>화면 슬라이드 쇼(16:9)</PresentationFormat>
  <Paragraphs>528</Paragraphs>
  <Slides>30</Slides>
  <Notes>30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8" baseType="lpstr">
      <vt:lpstr>a고딕15</vt:lpstr>
      <vt:lpstr>Wingdings</vt:lpstr>
      <vt:lpstr>a고딕18</vt:lpstr>
      <vt:lpstr>Arial</vt:lpstr>
      <vt:lpstr>a고딕11</vt:lpstr>
      <vt:lpstr>a고딕13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Yoon Yu Jeong</dc:creator>
  <cp:lastModifiedBy>onsae</cp:lastModifiedBy>
  <cp:revision>400</cp:revision>
  <dcterms:created xsi:type="dcterms:W3CDTF">2017-06-01T00:33:53Z</dcterms:created>
  <dcterms:modified xsi:type="dcterms:W3CDTF">2019-04-03T03:24:54Z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</Properties>
</file>